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Merriweather Sans" pitchFamily="2" charset="0"/>
      <p:regular r:id="rId19"/>
      <p:bold r:id="rId20"/>
      <p:italic r:id="rId21"/>
      <p:boldItalic r:id="rId22"/>
    </p:embeddedFont>
    <p:embeddedFont>
      <p:font typeface="Proxima Nova" panose="020B0604020202020204" charset="0"/>
      <p:regular r:id="rId23"/>
      <p:bold r:id="rId24"/>
      <p:italic r:id="rId25"/>
      <p:boldItalic r:id="rId26"/>
    </p:embeddedFont>
    <p:embeddedFont>
      <p:font typeface="Raleway"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yserda.ny.gov/-/media/Project/Nyserda/Images/Programs/Offshore-Wind/1-2_Turbine-Size_539x344.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ritannica.com/video/181395/Discussion-forces-bodies-water#:~:text=Two%20forces%20act%20on%20an%20object%20when%20it,weight%20of%20the%20water%20displaced%20by%20the%20obje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rive.google.com/file/d/1Mbj6t9jpiEZP0icpfGQSm6CFSi3SiDwz/view?resourceke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latin typeface="Raleway"/>
                <a:ea typeface="Raleway"/>
                <a:cs typeface="Raleway"/>
                <a:sym typeface="Raleway"/>
              </a:rPr>
              <a:t>Introduce NYPA and yourself, get to know students.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d10eeb78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1d10eeb78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Now it is time to put the concepts we have learned to work and be structural engineer. Construct a stable floating foundation for a floating offshore wind turbine. Your floating foundation needs to take up the least amount of surface area on the water as possible and guarantee stability and balance of a wind turbine above the water at all times. Working with your team, you have a set of materials you can use: test tubes, weights, masking tape to build your floating foundation. Then balance the wind turbine on top of the floating foundation and make it permanent using double sided tape. As you plan out your build ask yourselves: </a:t>
            </a:r>
            <a:endParaRPr>
              <a:solidFill>
                <a:schemeClr val="dk1"/>
              </a:solidFill>
              <a:latin typeface="Raleway"/>
              <a:ea typeface="Raleway"/>
              <a:cs typeface="Raleway"/>
              <a:sym typeface="Raleway"/>
            </a:endParaRPr>
          </a:p>
          <a:p>
            <a:pPr marL="914400" lvl="1"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need to be thinking about when you are building a floating foundation? </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Creating neutral buoyancy so the test tubes can float </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Foundation stability and balance, while having the smallest possible footprint.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Notes&gt;</a:t>
            </a:r>
            <a:r>
              <a:rPr lang="en">
                <a:solidFill>
                  <a:schemeClr val="dk1"/>
                </a:solidFill>
                <a:latin typeface="Raleway"/>
                <a:ea typeface="Raleway"/>
                <a:cs typeface="Raleway"/>
                <a:sym typeface="Raleway"/>
              </a:rPr>
              <a:t> Group students into three or four depending on the total number of students. Each group will have their own materials kit and share buckets of water. State how much time they will have and give them a signal when there is 5 minutes left. Circulating around the room while students work. Encourage students to test and then modify one part at a time.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Walk around throughout the activity. Try not to “give the answer” to questions but rephrase the questions so they do the “thinking.”</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Examples of pointed questions, you might ask: </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Why is the turbine not stable? Or standing upright?</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adjustments have you made? What adjustment might you try?</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role do the marbles play? How do they contribute to the buoyancy of the wind turbine?</a:t>
            </a:r>
            <a:endParaRPr>
              <a:solidFill>
                <a:schemeClr val="dk1"/>
              </a:solidFill>
              <a:latin typeface="Raleway"/>
              <a:ea typeface="Raleway"/>
              <a:cs typeface="Raleway"/>
              <a:sym typeface="Raleway"/>
            </a:endParaRPr>
          </a:p>
          <a:p>
            <a:pPr marL="137160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Examples of general questions, you might ask: </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Char char="■"/>
            </a:pPr>
            <a:r>
              <a:rPr lang="en">
                <a:solidFill>
                  <a:schemeClr val="dk1"/>
                </a:solidFill>
                <a:latin typeface="Raleway"/>
                <a:ea typeface="Raleway"/>
                <a:cs typeface="Raleway"/>
                <a:sym typeface="Raleway"/>
              </a:rPr>
              <a:t>What do you think will happen if we change this variable?</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do you think this will affect the outcome of the experiment?</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predict will happen next?</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think will happen if we do this differently?</a:t>
            </a:r>
            <a:endParaRPr>
              <a:solidFill>
                <a:schemeClr val="dk1"/>
              </a:solidFill>
              <a:latin typeface="Raleway"/>
              <a:ea typeface="Raleway"/>
              <a:cs typeface="Raleway"/>
              <a:sym typeface="Raleway"/>
            </a:endParaRPr>
          </a:p>
          <a:p>
            <a:pPr marL="1371600" lvl="2"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can we test your prediction?</a:t>
            </a:r>
            <a:endParaRPr sz="1200">
              <a:solidFill>
                <a:schemeClr val="dk1"/>
              </a:solidFill>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Allocate at least 10 minutes. Make sure to leave enough time at the end for students to reflect and discuss. This is when the real learning happens. The structures that the students built should be floating in containers at this time.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If a group didn’t finish, that is OKAY.  Focus on the reflection and process. Remind students that engineers do not always succeed and most learning happens when things do not work out the way they want.</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Before having students reflect on the questions have groups share their builds.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Ask students these reflection questions: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was challenging about building your floating offshore turbine? </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Possible student answers:</a:t>
            </a:r>
            <a:r>
              <a:rPr lang="en">
                <a:solidFill>
                  <a:schemeClr val="dk1"/>
                </a:solidFill>
                <a:latin typeface="Raleway"/>
                <a:ea typeface="Raleway"/>
                <a:cs typeface="Raleway"/>
                <a:sym typeface="Raleway"/>
              </a:rPr>
              <a:t> unable to keep it from tipping,  not enough marbles.</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advice would you share with other students building floating wind turbines?</a:t>
            </a:r>
            <a:r>
              <a:rPr lang="en">
                <a:solidFill>
                  <a:srgbClr val="0B5394"/>
                </a:solidFill>
                <a:latin typeface="Raleway"/>
                <a:ea typeface="Raleway"/>
                <a:cs typeface="Raleway"/>
                <a:sym typeface="Raleway"/>
              </a:rPr>
              <a:t> </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Possible student answers:</a:t>
            </a:r>
            <a:r>
              <a:rPr lang="en">
                <a:solidFill>
                  <a:schemeClr val="dk1"/>
                </a:solidFill>
                <a:latin typeface="Raleway"/>
                <a:ea typeface="Raleway"/>
                <a:cs typeface="Raleway"/>
                <a:sym typeface="Raleway"/>
              </a:rPr>
              <a:t> use more marbles/weights, experiment and record the information.</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direct or indirect job opportunities in the wind energy industry are of interest to you? Why?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can you take steps to be ready to take advantage of the economic opportunities created by the wind industry? </a:t>
            </a: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Today you were NYPA engineers, You helped us explore the feasibility of offshore wind turbine farms.  Offshore wind has opened the door to many new careers, and NYPA renewable and non-renewable energy to solve a problem and transmit electricity to a city building. NYPA has thousands of electricians, engineers and others that keep all of our lights on day to day. Everyday the citizens of New York State use more and more electricity in different ways, we need your great minds to keep the lights on and design solutions for our communities now and in the future.</a:t>
            </a:r>
            <a:endParaRPr>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We really enjoyed being with you today, </a:t>
            </a:r>
            <a:r>
              <a:rPr lang="en" b="1" i="1">
                <a:solidFill>
                  <a:schemeClr val="dk1"/>
                </a:solidFill>
                <a:latin typeface="Raleway"/>
                <a:ea typeface="Raleway"/>
                <a:cs typeface="Raleway"/>
                <a:sym typeface="Raleway"/>
              </a:rPr>
              <a:t>if you have questions</a:t>
            </a:r>
            <a:r>
              <a:rPr lang="en">
                <a:solidFill>
                  <a:schemeClr val="dk1"/>
                </a:solidFill>
                <a:latin typeface="Raleway"/>
                <a:ea typeface="Raleway"/>
                <a:cs typeface="Raleway"/>
                <a:sym typeface="Raleway"/>
              </a:rPr>
              <a:t>, we can answer them as we wrap up our time together today. </a:t>
            </a:r>
            <a:endParaRPr>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 </a:t>
            </a:r>
            <a:r>
              <a:rPr lang="en">
                <a:solidFill>
                  <a:schemeClr val="dk1"/>
                </a:solidFill>
                <a:latin typeface="Raleway"/>
                <a:ea typeface="Raleway"/>
                <a:cs typeface="Raleway"/>
                <a:sym typeface="Raleway"/>
              </a:rPr>
              <a:t>THANK YOU!!</a:t>
            </a:r>
            <a:endParaRPr>
              <a:solidFill>
                <a:schemeClr val="dk1"/>
              </a:solidFill>
              <a:latin typeface="Raleway"/>
              <a:ea typeface="Raleway"/>
              <a:cs typeface="Raleway"/>
              <a:sym typeface="Raleway"/>
            </a:endParaRPr>
          </a:p>
          <a:p>
            <a:pPr marL="0" lvl="0" indent="0" algn="l" rtl="0">
              <a:lnSpc>
                <a:spcPct val="100000"/>
              </a:lnSpc>
              <a:spcBef>
                <a:spcPts val="0"/>
              </a:spcBef>
              <a:spcAft>
                <a:spcPts val="0"/>
              </a:spcAft>
              <a:buSzPts val="1100"/>
              <a:buNone/>
            </a:pPr>
            <a:endParaRPr>
              <a:solidFill>
                <a:schemeClr val="dk1"/>
              </a:solidFill>
              <a:latin typeface="Raleway"/>
              <a:ea typeface="Raleway"/>
              <a:cs typeface="Raleway"/>
              <a:sym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highlight>
                  <a:schemeClr val="lt1"/>
                </a:highlight>
                <a:latin typeface="Raleway"/>
                <a:ea typeface="Raleway"/>
                <a:cs typeface="Raleway"/>
                <a:sym typeface="Raleway"/>
              </a:rPr>
              <a:t>&lt;Narrative&gt;</a:t>
            </a:r>
            <a:r>
              <a:rPr lang="en">
                <a:solidFill>
                  <a:schemeClr val="dk1"/>
                </a:solidFill>
                <a:highlight>
                  <a:schemeClr val="lt1"/>
                </a:highlight>
                <a:latin typeface="Raleway"/>
                <a:ea typeface="Raleway"/>
                <a:cs typeface="Raleway"/>
                <a:sym typeface="Raleway"/>
              </a:rPr>
              <a:t> NYPA is the largest state-owned power facility in the nation, with 16 generating facilities in New York State producing approximately 5826 MWs of electricity.  They are a national leader in </a:t>
            </a:r>
            <a:r>
              <a:rPr lang="en">
                <a:solidFill>
                  <a:schemeClr val="dk1"/>
                </a:solidFill>
                <a:latin typeface="Raleway"/>
                <a:ea typeface="Raleway"/>
                <a:cs typeface="Raleway"/>
                <a:sym typeface="Raleway"/>
              </a:rPr>
              <a:t>promoting energy efficiency, the development of clean energy technologies and electric vehicles</a:t>
            </a:r>
            <a:r>
              <a:rPr lang="en">
                <a:solidFill>
                  <a:schemeClr val="dk1"/>
                </a:solidFill>
                <a:highlight>
                  <a:schemeClr val="lt1"/>
                </a:highlight>
                <a:latin typeface="Raleway"/>
                <a:ea typeface="Raleway"/>
                <a:cs typeface="Raleway"/>
                <a:sym typeface="Raleway"/>
              </a:rPr>
              <a:t>. </a:t>
            </a: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Their energy services projects can be found throughout New York State, saving money and megawatts while helping reduce greenhouse gas emissions. Over 80% of NYPA’s electricity is produced through hydroelectric power.  </a:t>
            </a: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Recently, NYPA has become involved in another type of renewable energy, wind. Once the wind turbine produces electricity, it has to be distributed throughout NYS through transmission lines.  </a:t>
            </a: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NYPA will be building these transmission lines that will connect the wind turbines, located offshore, to communities on shore.</a:t>
            </a: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Why is this important?</a:t>
            </a: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highlight>
                <a:schemeClr val="lt1"/>
              </a:highlight>
              <a:latin typeface="Raleway"/>
              <a:ea typeface="Raleway"/>
              <a:cs typeface="Raleway"/>
              <a:sym typeface="Raleway"/>
            </a:endParaRPr>
          </a:p>
          <a:p>
            <a:pPr marL="0" lvl="0" indent="0" algn="l" rtl="0">
              <a:spcBef>
                <a:spcPts val="0"/>
              </a:spcBef>
              <a:spcAft>
                <a:spcPts val="0"/>
              </a:spcAft>
              <a:buSzPts val="1100"/>
              <a:buNone/>
            </a:pPr>
            <a:r>
              <a:rPr lang="en">
                <a:solidFill>
                  <a:schemeClr val="dk1"/>
                </a:solidFill>
                <a:highlight>
                  <a:schemeClr val="lt1"/>
                </a:highlight>
                <a:latin typeface="Raleway"/>
                <a:ea typeface="Raleway"/>
                <a:cs typeface="Raleway"/>
                <a:sym typeface="Raleway"/>
              </a:rPr>
              <a:t>The Climate Leadership and Community Protection Act (CLCPA) is legislation that addresses the climate crisis and sets ambitious goals for NYS to achieve, such as having zero-emission electricity by 2040 and an 85% reduction in greenhouse gas emissions by 2050, which will be achieved by using renewables such as hydropower, wind, and solar. NYS goal is to add 9000 MW of Wind energy by 2035!!</a:t>
            </a:r>
            <a:endParaRPr sz="1200">
              <a:solidFill>
                <a:schemeClr val="dk1"/>
              </a:solidFill>
              <a:latin typeface="Raleway"/>
              <a:ea typeface="Raleway"/>
              <a:cs typeface="Raleway"/>
              <a:sym typeface="Ralewa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7eba1bcc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7eba1bcc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i="1">
                <a:latin typeface="Raleway"/>
                <a:ea typeface="Raleway"/>
                <a:cs typeface="Raleway"/>
                <a:sym typeface="Raleway"/>
              </a:rPr>
              <a:t>&lt;Narrative&gt;</a:t>
            </a:r>
            <a:r>
              <a:rPr lang="en">
                <a:latin typeface="Raleway"/>
                <a:ea typeface="Raleway"/>
                <a:cs typeface="Raleway"/>
                <a:sym typeface="Raleway"/>
              </a:rPr>
              <a:t> </a:t>
            </a:r>
            <a:r>
              <a:rPr lang="en">
                <a:solidFill>
                  <a:schemeClr val="dk1"/>
                </a:solidFill>
                <a:latin typeface="Raleway"/>
                <a:ea typeface="Raleway"/>
                <a:cs typeface="Raleway"/>
                <a:sym typeface="Raleway"/>
              </a:rPr>
              <a:t>According to the Workforce Development Institute article “New York and the Jobs of Offshore Wind,” New York is in a unique position to capture many parts of the industry and its supply chain benefits. </a:t>
            </a:r>
            <a:r>
              <a:rPr lang="en" i="1">
                <a:solidFill>
                  <a:schemeClr val="dk1"/>
                </a:solidFill>
                <a:latin typeface="Raleway"/>
                <a:ea typeface="Raleway"/>
                <a:cs typeface="Raleway"/>
                <a:sym typeface="Raleway"/>
              </a:rPr>
              <a:t>Ask students</a:t>
            </a:r>
            <a:r>
              <a:rPr lang="en">
                <a:solidFill>
                  <a:schemeClr val="dk1"/>
                </a:solidFill>
                <a:latin typeface="Raleway"/>
                <a:ea typeface="Raleway"/>
                <a:cs typeface="Raleway"/>
                <a:sym typeface="Raleway"/>
              </a:rPr>
              <a:t> What does the article mean by “supply chain benefits”? Why is this information important? </a:t>
            </a:r>
            <a:endParaRPr>
              <a:solidFill>
                <a:schemeClr val="dk1"/>
              </a:solidFill>
              <a:latin typeface="Raleway"/>
              <a:ea typeface="Raleway"/>
              <a:cs typeface="Raleway"/>
              <a:sym typeface="Raleway"/>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Raleway"/>
                <a:ea typeface="Raleway"/>
                <a:cs typeface="Raleway"/>
                <a:sym typeface="Raleway"/>
              </a:rPr>
              <a:t>Offshore wind brings a lot of careers. Many direct jobs like installing turbines, manufacturing the blades and hooking up big electrical systems; but it also brings many indirect jobs like food vendors, truck drivers, boat captains, finance, public relations people, lawyers, environmental scientist, and so many more. When an area is used as the main port for the work being done on the offshore wind turbine, there will be an influx of people needing and using services and goods in that local area. </a:t>
            </a:r>
            <a:r>
              <a:rPr lang="en">
                <a:solidFill>
                  <a:schemeClr val="dk1"/>
                </a:solidFill>
                <a:highlight>
                  <a:srgbClr val="FFFFFF"/>
                </a:highlight>
                <a:latin typeface="Raleway"/>
                <a:ea typeface="Raleway"/>
                <a:cs typeface="Raleway"/>
                <a:sym typeface="Raleway"/>
              </a:rPr>
              <a:t>So much so that financial analysts believe that there will be 10,000 high-paying jobs by 2035 to provide power for 6 million homes! </a:t>
            </a:r>
            <a:r>
              <a:rPr lang="en">
                <a:solidFill>
                  <a:schemeClr val="dk1"/>
                </a:solidFill>
                <a:latin typeface="Raleway"/>
                <a:ea typeface="Raleway"/>
                <a:cs typeface="Raleway"/>
                <a:sym typeface="Raleway"/>
              </a:rPr>
              <a:t>(Newsday article November 13, 2022) This is why we are bringing awareness of the booming wind energy field to you today. </a:t>
            </a:r>
            <a:endParaRPr>
              <a:solidFill>
                <a:schemeClr val="dk1"/>
              </a:solidFill>
              <a:latin typeface="Raleway"/>
              <a:ea typeface="Raleway"/>
              <a:cs typeface="Raleway"/>
              <a:sym typeface="Raleway"/>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Notes&gt;</a:t>
            </a:r>
            <a:endParaRPr b="1" i="1">
              <a:solidFill>
                <a:schemeClr val="dk1"/>
              </a:solidFill>
              <a:latin typeface="Raleway"/>
              <a:ea typeface="Raleway"/>
              <a:cs typeface="Raleway"/>
              <a:sym typeface="Raleway"/>
            </a:endParaRPr>
          </a:p>
          <a:p>
            <a:pPr marL="457200" lvl="0" indent="0" algn="l" rtl="0">
              <a:spcBef>
                <a:spcPts val="1200"/>
              </a:spcBef>
              <a:spcAft>
                <a:spcPts val="0"/>
              </a:spcAft>
              <a:buClr>
                <a:schemeClr val="dk1"/>
              </a:buClr>
              <a:buSzPts val="1100"/>
              <a:buFont typeface="Arial"/>
              <a:buNone/>
            </a:pPr>
            <a:r>
              <a:rPr lang="en">
                <a:solidFill>
                  <a:schemeClr val="dk1"/>
                </a:solidFill>
                <a:latin typeface="Raleway"/>
                <a:ea typeface="Raleway"/>
                <a:cs typeface="Raleway"/>
                <a:sym typeface="Raleway"/>
              </a:rPr>
              <a:t>This list is a small sampling of the job possibilities, both direct and indirect. Use this to help students understand the vast impact the wind industry will have:</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Accounting </a:t>
            </a:r>
            <a:endParaRPr>
              <a:solidFill>
                <a:schemeClr val="dk1"/>
              </a:solidFill>
              <a:latin typeface="Raleway"/>
              <a:ea typeface="Raleway"/>
              <a:cs typeface="Raleway"/>
              <a:sym typeface="Raleway"/>
            </a:endParaRPr>
          </a:p>
          <a:p>
            <a:pPr marL="457200" lvl="0" indent="45720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Culinary </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Engineers - Aerospace, Environmental, Structural, Electrical, Mechanical</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Human Resources</a:t>
            </a:r>
            <a:endParaRPr>
              <a:solidFill>
                <a:schemeClr val="dk1"/>
              </a:solidFill>
              <a:latin typeface="Raleway"/>
              <a:ea typeface="Raleway"/>
              <a:cs typeface="Raleway"/>
              <a:sym typeface="Raleway"/>
            </a:endParaRPr>
          </a:p>
          <a:p>
            <a:pPr marL="457200" lvl="0" indent="45720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Marketing and Public Relations</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Meteorological Technicians</a:t>
            </a:r>
            <a:endParaRPr>
              <a:solidFill>
                <a:schemeClr val="dk1"/>
              </a:solidFill>
              <a:latin typeface="Raleway"/>
              <a:ea typeface="Raleway"/>
              <a:cs typeface="Raleway"/>
              <a:sym typeface="Raleway"/>
            </a:endParaRPr>
          </a:p>
          <a:p>
            <a:pPr marL="457200" lvl="0" indent="45720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Pile Drivers</a:t>
            </a:r>
            <a:endParaRPr>
              <a:solidFill>
                <a:schemeClr val="dk1"/>
              </a:solidFill>
              <a:latin typeface="Raleway"/>
              <a:ea typeface="Raleway"/>
              <a:cs typeface="Raleway"/>
              <a:sym typeface="Raleway"/>
            </a:endParaRPr>
          </a:p>
          <a:p>
            <a:pPr marL="9144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Port Operators</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Ship Crews</a:t>
            </a:r>
            <a:endParaRPr>
              <a:solidFill>
                <a:schemeClr val="dk1"/>
              </a:solidFill>
              <a:latin typeface="Raleway"/>
              <a:ea typeface="Raleway"/>
              <a:cs typeface="Raleway"/>
              <a:sym typeface="Raleway"/>
            </a:endParaRPr>
          </a:p>
          <a:p>
            <a:pPr marL="457200" lvl="0" indent="45720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Site Preparation and Construction Workers</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Wind Turbine Specific Jobs - Field Service Technicians, Component Manufacturers</a:t>
            </a:r>
            <a:endParaRPr>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9ca38ca28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9ca38ca28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How does wind energy work? Let’s take a closer look at how wind turbines generate electricity for our homes.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A wind turbine is a machine that works the opposite of a fan, instead of using electricity to make wind; it uses the wind to make electricity. Using the wind to produce electricity is renewable or clean energy.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Wind turbines use the wind to turn blades, which spins a generator generating electricity. It is a pretty simple process of converting mechanical energy into electrical energy. Here is the process: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 wind blows, causing the rotor blades to turn</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which turns a shaft connected to the gearbox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which spins giant coils of wire inside magnets, in the generator, converting the rotational, mechanical energy into electrical energy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then electricity is sent through power cables to the transformer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which then sends it to the switchyard</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then to your homes</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Check for understanding by asking students to explain how a wind turbine produces electricity. </a:t>
            </a:r>
            <a:endParaRPr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Parts of the wind turbine: Rotor Blades, Gear Box, Generator, tower, power cables, substation/switchboard. </a:t>
            </a:r>
            <a:endParaRPr>
              <a:solidFill>
                <a:schemeClr val="dk1"/>
              </a:solidFill>
              <a:latin typeface="Raleway"/>
              <a:ea typeface="Raleway"/>
              <a:cs typeface="Raleway"/>
              <a:sym typeface="Raleway"/>
            </a:endParaRPr>
          </a:p>
          <a:p>
            <a:pPr marL="0" lvl="0" indent="0" algn="l" rtl="0">
              <a:spcBef>
                <a:spcPts val="0"/>
              </a:spcBef>
              <a:spcAft>
                <a:spcPts val="0"/>
              </a:spcAft>
              <a:buNone/>
            </a:pPr>
            <a:r>
              <a:rPr lang="en">
                <a:solidFill>
                  <a:schemeClr val="dk1"/>
                </a:solidFill>
                <a:latin typeface="Raleway"/>
                <a:ea typeface="Raleway"/>
                <a:cs typeface="Raleway"/>
                <a:sym typeface="Raleway"/>
              </a:rPr>
              <a:t>You may have to repeat the steps of producing electricity a few times. </a:t>
            </a:r>
            <a:endParaRPr>
              <a:solidFill>
                <a:schemeClr val="dk1"/>
              </a:solidFill>
              <a:latin typeface="Raleway"/>
              <a:ea typeface="Raleway"/>
              <a:cs typeface="Raleway"/>
              <a:sym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a8f6d02ea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a8f6d02ea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Wind Turbines are used throughout New York, both on land and close to the shore. Based on their location they use different foundational structures. If they are on land or shallow waters, they are fixed foundation turbines. Wind turbines built far offshore or in deeper water are referred to as Offshore Floating Wind Turbines.</a:t>
            </a:r>
            <a:r>
              <a:rPr lang="en" b="1">
                <a:solidFill>
                  <a:schemeClr val="dk1"/>
                </a:solidFill>
                <a:latin typeface="Raleway"/>
                <a:ea typeface="Raleway"/>
                <a:cs typeface="Raleway"/>
                <a:sym typeface="Raleway"/>
              </a:rPr>
              <a:t>   </a:t>
            </a:r>
            <a:endParaRPr b="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Can you think of why offshore floating wind turbines are a better idea than those on land or in shallow waters? </a:t>
            </a:r>
            <a:endParaRPr>
              <a:solidFill>
                <a:schemeClr val="dk1"/>
              </a:solidFill>
              <a:latin typeface="Raleway"/>
              <a:ea typeface="Raleway"/>
              <a:cs typeface="Raleway"/>
              <a:sym typeface="Raleway"/>
            </a:endParaRPr>
          </a:p>
          <a:p>
            <a:pPr marL="0" lvl="0" indent="0" algn="l" rtl="0">
              <a:spcBef>
                <a:spcPts val="0"/>
              </a:spcBef>
              <a:spcAft>
                <a:spcPts val="0"/>
              </a:spcAft>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Ask students for answers, Validate student answers and make sure the following points have been mentioned: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reduce visibility from the shore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less impact on marine life and the fishing industry</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 impact on birds and the environment is less</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helps by not competing for land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results in lower construction costs</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higher and steadier wind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There is nothing blocking or slowing the wind down on the ocean, which allows for stronger, more reliable wind conditions. Therefore they allow for more opportunities for the wind turbines to capture the potential energy.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&lt;Picture credit&gt;</a:t>
            </a:r>
            <a:endParaRPr>
              <a:solidFill>
                <a:schemeClr val="dk1"/>
              </a:solidFill>
              <a:latin typeface="Raleway"/>
              <a:ea typeface="Raleway"/>
              <a:cs typeface="Raleway"/>
              <a:sym typeface="Raleway"/>
            </a:endParaRPr>
          </a:p>
          <a:p>
            <a:pPr marL="0" lvl="0" indent="0" algn="l" rtl="0">
              <a:spcBef>
                <a:spcPts val="0"/>
              </a:spcBef>
              <a:spcAft>
                <a:spcPts val="0"/>
              </a:spcAft>
              <a:buNone/>
            </a:pPr>
            <a:r>
              <a:rPr lang="en" u="sng">
                <a:solidFill>
                  <a:schemeClr val="hlink"/>
                </a:solidFill>
                <a:highlight>
                  <a:schemeClr val="lt1"/>
                </a:highlight>
                <a:latin typeface="Raleway"/>
                <a:ea typeface="Raleway"/>
                <a:cs typeface="Raleway"/>
                <a:sym typeface="Raleway"/>
                <a:hlinkClick r:id="rId3"/>
              </a:rPr>
              <a:t>https://www.nyserda.ny.gov/-/media/Project/Nyserda/Images/Programs/Offshore-Wind/1-2_Turbine-Size_539x344.jpg   </a:t>
            </a:r>
            <a:endParaRPr sz="1250">
              <a:solidFill>
                <a:srgbClr val="242424"/>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8dcbeb61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8dcbeb61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As we just learned wind turbines are complex and big machines with a lot of moving parts. In addition to the mechanics of the turbines, the turbines need to be built to withstand all sorts of weather and other natural forces. Wind Turbines are used throughout New York, both on land and close to the shore. based on their location they use different foundational structures.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If they are on land or shallow waters, they are fixed foundation turbines. Wind turbines built far offshore or in deeper water are referred to as Offshore Floating Wind Turbines. Over the last decade there has been a push to build wind turbines offshore - far offshore in deep waters.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Take a look at this image, what do you notice about the foundations?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on land or in shallow water are fixed into grounds</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in medium depth water have a structure that is fixed into the ground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 in deep water are floating with anchors</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Students will give various answers, validate answers and point out the tan in land, and the blue is water and the structures that are holding each up. Show how the deep water turbine base is floating in the water.  </a:t>
            </a:r>
            <a:endParaRPr>
              <a:solidFill>
                <a:srgbClr val="0B5394"/>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9ddfd6e75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19ddfd6e755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How can such huge structures float and not “fall to one side or the other or sink.”  Let’s watch this short video to learn more. </a:t>
            </a:r>
            <a:r>
              <a:rPr lang="en" i="1">
                <a:solidFill>
                  <a:schemeClr val="dk1"/>
                </a:solidFill>
                <a:latin typeface="Raleway"/>
                <a:ea typeface="Raleway"/>
                <a:cs typeface="Raleway"/>
                <a:sym typeface="Raleway"/>
              </a:rPr>
              <a:t>After the video ask students </a:t>
            </a:r>
            <a:r>
              <a:rPr lang="en">
                <a:solidFill>
                  <a:schemeClr val="dk1"/>
                </a:solidFill>
                <a:latin typeface="Raleway"/>
                <a:ea typeface="Raleway"/>
                <a:cs typeface="Raleway"/>
                <a:sym typeface="Raleway"/>
              </a:rPr>
              <a:t>what did you learn about what things float?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There are two important forces: gravity and buoyancy that make it possible for the floating turbine to stay vertical.</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u="sng">
                <a:solidFill>
                  <a:schemeClr val="dk1"/>
                </a:solidFill>
                <a:latin typeface="Raleway"/>
                <a:ea typeface="Raleway"/>
                <a:cs typeface="Raleway"/>
                <a:sym typeface="Raleway"/>
              </a:rPr>
              <a:t>Gravity</a:t>
            </a:r>
            <a:r>
              <a:rPr lang="en">
                <a:solidFill>
                  <a:schemeClr val="dk1"/>
                </a:solidFill>
                <a:latin typeface="Raleway"/>
                <a:ea typeface="Raleway"/>
                <a:cs typeface="Raleway"/>
                <a:sym typeface="Raleway"/>
              </a:rPr>
              <a:t> is a force pulling together all matter (which is anything you can physically touch). The more matter, the more gravity. Gravity is the force pulling you down.</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r>
              <a:rPr lang="en" u="sng">
                <a:solidFill>
                  <a:schemeClr val="dk1"/>
                </a:solidFill>
                <a:latin typeface="Raleway"/>
                <a:ea typeface="Raleway"/>
                <a:cs typeface="Raleway"/>
                <a:sym typeface="Raleway"/>
              </a:rPr>
              <a:t>Buoyancy</a:t>
            </a:r>
            <a:r>
              <a:rPr lang="en">
                <a:solidFill>
                  <a:schemeClr val="dk1"/>
                </a:solidFill>
                <a:latin typeface="Raleway"/>
                <a:ea typeface="Raleway"/>
                <a:cs typeface="Raleway"/>
                <a:sym typeface="Raleway"/>
              </a:rPr>
              <a:t> is the upward force that keeps things afloat in liquids. Water exerts a force on the contacting surface of the board. Buoyancy is the force pushing you up.</a:t>
            </a:r>
            <a:endParaRPr>
              <a:solidFill>
                <a:schemeClr val="dk1"/>
              </a:solidFill>
              <a:latin typeface="Raleway"/>
              <a:ea typeface="Raleway"/>
              <a:cs typeface="Raleway"/>
              <a:sym typeface="Raleway"/>
            </a:endParaRPr>
          </a:p>
          <a:p>
            <a:pPr marL="45720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&lt;Video credit&gt; </a:t>
            </a:r>
            <a:r>
              <a:rPr lang="en" u="sng">
                <a:solidFill>
                  <a:srgbClr val="0000FF"/>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Discover why an object will float or sink</a:t>
            </a:r>
            <a:r>
              <a:rPr lang="en">
                <a:solidFill>
                  <a:srgbClr val="002D73"/>
                </a:solidFill>
                <a:latin typeface="Raleway"/>
                <a:ea typeface="Raleway"/>
                <a:cs typeface="Raleway"/>
                <a:sym typeface="Raleway"/>
              </a:rPr>
              <a:t> </a:t>
            </a:r>
            <a:r>
              <a:rPr lang="en">
                <a:solidFill>
                  <a:schemeClr val="dk1"/>
                </a:solidFill>
                <a:latin typeface="Raleway"/>
                <a:ea typeface="Raleway"/>
                <a:cs typeface="Raleway"/>
                <a:sym typeface="Raleway"/>
              </a:rPr>
              <a:t>1:49 min of video</a:t>
            </a:r>
            <a:endParaRPr sz="1200">
              <a:solidFill>
                <a:schemeClr val="dk1"/>
              </a:solidFill>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bc01bc32f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bc01bc32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Now that you have an idea of the science behind why objects float or sink, let’s take it a step further and hear what Bill Nye, the science guy, has to say about buoyancy. </a:t>
            </a:r>
            <a:r>
              <a:rPr lang="en" i="1">
                <a:solidFill>
                  <a:schemeClr val="dk1"/>
                </a:solidFill>
                <a:latin typeface="Raleway"/>
                <a:ea typeface="Raleway"/>
                <a:cs typeface="Raleway"/>
                <a:sym typeface="Raleway"/>
              </a:rPr>
              <a:t>After the video ask students </a:t>
            </a:r>
            <a:r>
              <a:rPr lang="en">
                <a:solidFill>
                  <a:schemeClr val="dk1"/>
                </a:solidFill>
                <a:latin typeface="Raleway"/>
                <a:ea typeface="Raleway"/>
                <a:cs typeface="Raleway"/>
                <a:sym typeface="Raleway"/>
              </a:rPr>
              <a:t>What is the difference between negative, positive and neutral buoyancy?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Notes&gt; </a:t>
            </a:r>
            <a:endParaRPr i="1">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Negative buoyancy is when something sinks</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Positive buoyancy is when something floats</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Neutral buoyancy is when something sits in the middle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Air bubbles are what many objects and animals use to stay at the same level under the water</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&lt;Video Credit&gt;</a:t>
            </a:r>
            <a:r>
              <a:rPr lang="en">
                <a:solidFill>
                  <a:schemeClr val="dk1"/>
                </a:solidFill>
                <a:latin typeface="Raleway"/>
                <a:ea typeface="Raleway"/>
                <a:cs typeface="Raleway"/>
                <a:sym typeface="Raleway"/>
              </a:rPr>
              <a:t> </a:t>
            </a:r>
            <a:r>
              <a:rPr lang="en" u="sng">
                <a:solidFill>
                  <a:schemeClr val="hlink"/>
                </a:solidFill>
                <a:latin typeface="Raleway"/>
                <a:ea typeface="Raleway"/>
                <a:cs typeface="Raleway"/>
                <a:sym typeface="Raleway"/>
                <a:hlinkClick r:id="rId3"/>
              </a:rPr>
              <a:t>Bill Nye neutral buoyancy</a:t>
            </a:r>
            <a:r>
              <a:rPr lang="en">
                <a:solidFill>
                  <a:schemeClr val="dk1"/>
                </a:solidFill>
                <a:latin typeface="Raleway"/>
                <a:ea typeface="Raleway"/>
                <a:cs typeface="Raleway"/>
                <a:sym typeface="Raleway"/>
              </a:rPr>
              <a:t> 57 seconds </a:t>
            </a:r>
            <a:endParaRPr i="1">
              <a:solidFill>
                <a:schemeClr val="dk1"/>
              </a:solidFill>
              <a:latin typeface="Raleway"/>
              <a:ea typeface="Raleway"/>
              <a:cs typeface="Raleway"/>
              <a:sym typeface="Raleway"/>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9ca38ca288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9ca38ca28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Now let’s take a minute to see what we just learned from Bill Nye. I have 3 test tubes that I will use to demonstrate positive, negative, and neutral buoyancy and gravity in action.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&lt;Teacher Demonstration&gt;</a:t>
            </a:r>
            <a:r>
              <a:rPr lang="en">
                <a:solidFill>
                  <a:schemeClr val="dk1"/>
                </a:solidFill>
                <a:latin typeface="Raleway"/>
                <a:ea typeface="Raleway"/>
                <a:cs typeface="Raleway"/>
                <a:sym typeface="Raleway"/>
              </a:rPr>
              <a:t> Demonstrate positive, negative, and neutral buoyancy using the labeled test tubes provided and a bucket of water. Focus on showing students about buoyancy and how having a lower center of gravity creates balance and stability.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empty test tube labeled Positive Buoyancy will float.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filled test tube labeled Negative Buoyancy will sink. </a:t>
            </a:r>
            <a:endParaRPr>
              <a:solidFill>
                <a:schemeClr val="dk1"/>
              </a:solidFill>
              <a:latin typeface="Raleway"/>
              <a:ea typeface="Raleway"/>
              <a:cs typeface="Raleway"/>
              <a:sym typeface="Raleway"/>
            </a:endParaRPr>
          </a:p>
          <a:p>
            <a:pPr marL="457200" lvl="0" indent="-298450" algn="l" rtl="0">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test tube filled half way, is labeled Neutral Buoyancy and will float vertically.   </a:t>
            </a:r>
            <a:endParaRPr>
              <a:solidFill>
                <a:schemeClr val="dk1"/>
              </a:solidFill>
              <a:latin typeface="Raleway"/>
              <a:ea typeface="Raleway"/>
              <a:cs typeface="Raleway"/>
              <a:sym typeface="Raleway"/>
            </a:endParaRPr>
          </a:p>
          <a:p>
            <a:pPr marL="91440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Teacher NOTE With so many variables continually knocking the turbine out of its equilibrium there needs to be a way that the foundation is able to continually correct itself and not tip over.  Returning to equilibrium may be referred to as a restorative force (pulling it back into place) versus a destructive force (when pushed to a certain angle the object tips/falls over). </a:t>
            </a:r>
            <a:endParaRPr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&lt;Narrative&gt; </a:t>
            </a:r>
            <a:endParaRPr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b="1" i="1">
                <a:solidFill>
                  <a:schemeClr val="dk1"/>
                </a:solidFill>
                <a:latin typeface="Raleway"/>
                <a:ea typeface="Raleway"/>
                <a:cs typeface="Raleway"/>
                <a:sym typeface="Raleway"/>
              </a:rPr>
              <a:t>Positive buoyancy</a:t>
            </a:r>
            <a:r>
              <a:rPr lang="en">
                <a:solidFill>
                  <a:schemeClr val="dk1"/>
                </a:solidFill>
                <a:latin typeface="Raleway"/>
                <a:ea typeface="Raleway"/>
                <a:cs typeface="Raleway"/>
                <a:sym typeface="Raleway"/>
              </a:rPr>
              <a:t> is created when there is less gravity pushing down and more buoyancy pushing up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b="1" i="1">
                <a:solidFill>
                  <a:schemeClr val="dk1"/>
                </a:solidFill>
                <a:latin typeface="Raleway"/>
                <a:ea typeface="Raleway"/>
                <a:cs typeface="Raleway"/>
                <a:sym typeface="Raleway"/>
              </a:rPr>
              <a:t>Negative buoyancy</a:t>
            </a:r>
            <a:r>
              <a:rPr lang="en">
                <a:solidFill>
                  <a:schemeClr val="dk1"/>
                </a:solidFill>
                <a:latin typeface="Raleway"/>
                <a:ea typeface="Raleway"/>
                <a:cs typeface="Raleway"/>
                <a:sym typeface="Raleway"/>
              </a:rPr>
              <a:t> is created when there is more gravity than buoyancy</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b="1" i="1">
                <a:solidFill>
                  <a:schemeClr val="dk1"/>
                </a:solidFill>
                <a:latin typeface="Raleway"/>
                <a:ea typeface="Raleway"/>
                <a:cs typeface="Raleway"/>
                <a:sym typeface="Raleway"/>
              </a:rPr>
              <a:t>Neutral buoyancy</a:t>
            </a:r>
            <a:r>
              <a:rPr lang="en">
                <a:solidFill>
                  <a:schemeClr val="dk1"/>
                </a:solidFill>
                <a:latin typeface="Raleway"/>
                <a:ea typeface="Raleway"/>
                <a:cs typeface="Raleway"/>
                <a:sym typeface="Raleway"/>
              </a:rPr>
              <a:t> which enables something to neither completely float or completely sink. This happens when there is an equal amount of buoyancy and gravity.  </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i="1">
                <a:solidFill>
                  <a:schemeClr val="dk1"/>
                </a:solidFill>
                <a:latin typeface="Raleway"/>
                <a:ea typeface="Raleway"/>
                <a:cs typeface="Raleway"/>
                <a:sym typeface="Raleway"/>
              </a:rPr>
              <a:t>Ask students: </a:t>
            </a:r>
            <a:r>
              <a:rPr lang="en">
                <a:solidFill>
                  <a:schemeClr val="dk1"/>
                </a:solidFill>
                <a:latin typeface="Raleway"/>
                <a:ea typeface="Raleway"/>
                <a:cs typeface="Raleway"/>
                <a:sym typeface="Raleway"/>
              </a:rPr>
              <a:t>What do they notice about the different test tubes, what makes one float, one sink and one stay in the middle? </a:t>
            </a:r>
            <a:endParaRPr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i="1">
              <a:solidFill>
                <a:schemeClr val="dk1"/>
              </a:solidFill>
              <a:latin typeface="Raleway"/>
              <a:ea typeface="Raleway"/>
              <a:cs typeface="Raleway"/>
              <a:sym typeface="Raleway"/>
            </a:endParaRPr>
          </a:p>
          <a:p>
            <a:pPr marL="0" lvl="0" indent="0" algn="l" rtl="0">
              <a:spcBef>
                <a:spcPts val="0"/>
              </a:spcBef>
              <a:spcAft>
                <a:spcPts val="0"/>
              </a:spcAft>
              <a:buNone/>
            </a:pPr>
            <a:r>
              <a:rPr lang="en" i="1">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Don’t tell the students how this is connected to wind turbines. They will explore these concepts as they build their floating wind turbines.</a:t>
            </a:r>
            <a:endParaRPr sz="1200" b="1">
              <a:solidFill>
                <a:schemeClr val="dk1"/>
              </a:solidFill>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0" y="-14288"/>
            <a:ext cx="9144000" cy="80400"/>
          </a:xfrm>
          <a:prstGeom prst="rect">
            <a:avLst/>
          </a:prstGeom>
          <a:solidFill>
            <a:srgbClr val="0069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 name="Google Shape;10;p2"/>
          <p:cNvSpPr txBox="1">
            <a:spLocks noGrp="1"/>
          </p:cNvSpPr>
          <p:nvPr>
            <p:ph type="title"/>
          </p:nvPr>
        </p:nvSpPr>
        <p:spPr>
          <a:xfrm>
            <a:off x="123165" y="1584826"/>
            <a:ext cx="8904600" cy="1207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2D73"/>
              </a:buClr>
              <a:buSzPts val="4100"/>
              <a:buFont typeface="Arial"/>
              <a:buNone/>
              <a:defRPr sz="4100"/>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11" name="Google Shape;11;p2"/>
          <p:cNvSpPr txBox="1">
            <a:spLocks noGrp="1"/>
          </p:cNvSpPr>
          <p:nvPr>
            <p:ph type="subTitle" idx="1"/>
          </p:nvPr>
        </p:nvSpPr>
        <p:spPr>
          <a:xfrm>
            <a:off x="123165" y="2956152"/>
            <a:ext cx="8900700" cy="1354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500"/>
              </a:spcBef>
              <a:spcAft>
                <a:spcPts val="0"/>
              </a:spcAft>
              <a:buClr>
                <a:srgbClr val="7F7F7F"/>
              </a:buClr>
              <a:buSzPts val="2300"/>
              <a:buNone/>
              <a:defRPr sz="2300" b="0">
                <a:solidFill>
                  <a:srgbClr val="7F7F7F"/>
                </a:solidFill>
                <a:latin typeface="Arial"/>
                <a:ea typeface="Arial"/>
                <a:cs typeface="Arial"/>
                <a:sym typeface="Arial"/>
              </a:defRPr>
            </a:lvl1pPr>
            <a:lvl2pPr lvl="1" algn="ctr">
              <a:lnSpc>
                <a:spcPct val="90000"/>
              </a:lnSpc>
              <a:spcBef>
                <a:spcPts val="500"/>
              </a:spcBef>
              <a:spcAft>
                <a:spcPts val="0"/>
              </a:spcAft>
              <a:buClr>
                <a:srgbClr val="646569"/>
              </a:buClr>
              <a:buSzPts val="1500"/>
              <a:buNone/>
              <a:defRPr sz="1500"/>
            </a:lvl2pPr>
            <a:lvl3pPr lvl="2" algn="ctr">
              <a:lnSpc>
                <a:spcPct val="90000"/>
              </a:lnSpc>
              <a:spcBef>
                <a:spcPts val="500"/>
              </a:spcBef>
              <a:spcAft>
                <a:spcPts val="0"/>
              </a:spcAft>
              <a:buClr>
                <a:srgbClr val="646569"/>
              </a:buClr>
              <a:buSzPts val="1400"/>
              <a:buNone/>
              <a:defRPr sz="1400"/>
            </a:lvl3pPr>
            <a:lvl4pPr lvl="3" algn="ctr">
              <a:lnSpc>
                <a:spcPct val="90000"/>
              </a:lnSpc>
              <a:spcBef>
                <a:spcPts val="500"/>
              </a:spcBef>
              <a:spcAft>
                <a:spcPts val="0"/>
              </a:spcAft>
              <a:buClr>
                <a:srgbClr val="646569"/>
              </a:buClr>
              <a:buSzPts val="1200"/>
              <a:buNone/>
              <a:defRPr sz="1200"/>
            </a:lvl4pPr>
            <a:lvl5pPr lvl="4" algn="ctr">
              <a:lnSpc>
                <a:spcPct val="90000"/>
              </a:lnSpc>
              <a:spcBef>
                <a:spcPts val="400"/>
              </a:spcBef>
              <a:spcAft>
                <a:spcPts val="0"/>
              </a:spcAft>
              <a:buClr>
                <a:srgbClr val="64656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 name="Google Shape;12;p2"/>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5" name="Google Shape;15;p3"/>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16" name="Google Shape;16;p3"/>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17" name="Google Shape;17;p3"/>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8" name="Google Shape;18;p3"/>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19" name="Google Shape;19;p3"/>
          <p:cNvGrpSpPr/>
          <p:nvPr/>
        </p:nvGrpSpPr>
        <p:grpSpPr>
          <a:xfrm>
            <a:off x="0" y="5129784"/>
            <a:ext cx="9144000" cy="18291"/>
            <a:chOff x="0" y="5118447"/>
            <a:chExt cx="9144000" cy="76500"/>
          </a:xfrm>
        </p:grpSpPr>
        <p:sp>
          <p:nvSpPr>
            <p:cNvPr id="20" name="Google Shape;20;p3"/>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 name="Google Shape;21;p3"/>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pic>
        <p:nvPicPr>
          <p:cNvPr id="22" name="Google Shape;22;p3"/>
          <p:cNvPicPr preferRelativeResize="0"/>
          <p:nvPr/>
        </p:nvPicPr>
        <p:blipFill>
          <a:blip r:embed="rId3">
            <a:alphaModFix/>
          </a:blip>
          <a:stretch>
            <a:fillRect/>
          </a:stretch>
        </p:blipFill>
        <p:spPr>
          <a:xfrm>
            <a:off x="150250" y="4901175"/>
            <a:ext cx="1047819" cy="17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Master" type="title">
  <p:cSld name="TITLE">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468028" y="1395961"/>
            <a:ext cx="7675500" cy="1117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2D73"/>
              </a:buClr>
              <a:buSzPts val="4000"/>
              <a:buFont typeface="Proxima Nova"/>
              <a:buNone/>
              <a:defRPr sz="4000">
                <a:solidFill>
                  <a:srgbClr val="002D73"/>
                </a:solidFill>
                <a:latin typeface="Proxima Nova"/>
                <a:ea typeface="Proxima Nova"/>
                <a:cs typeface="Proxima Nova"/>
                <a:sym typeface="Proxima Nova"/>
              </a:defRPr>
            </a:lvl1pPr>
            <a:lvl2pPr lvl="1"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2pPr>
            <a:lvl3pPr lvl="2"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3pPr>
            <a:lvl4pPr lvl="3"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4pPr>
            <a:lvl5pPr lvl="4"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5pPr>
            <a:lvl6pPr lvl="5"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6pPr>
            <a:lvl7pPr lvl="6"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7pPr>
            <a:lvl8pPr lvl="7"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8pPr>
            <a:lvl9pPr lvl="8"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9pPr>
          </a:lstStyle>
          <a:p>
            <a:endParaRPr/>
          </a:p>
        </p:txBody>
      </p:sp>
      <p:sp>
        <p:nvSpPr>
          <p:cNvPr id="25" name="Google Shape;25;p4"/>
          <p:cNvSpPr txBox="1">
            <a:spLocks noGrp="1"/>
          </p:cNvSpPr>
          <p:nvPr>
            <p:ph type="subTitle" idx="1"/>
          </p:nvPr>
        </p:nvSpPr>
        <p:spPr>
          <a:xfrm>
            <a:off x="468028" y="2607568"/>
            <a:ext cx="7680900" cy="1079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500"/>
              </a:spcBef>
              <a:spcAft>
                <a:spcPts val="0"/>
              </a:spcAft>
              <a:buClr>
                <a:srgbClr val="7F7F7F"/>
              </a:buClr>
              <a:buSzPts val="2400"/>
              <a:buFont typeface="Proxima Nova"/>
              <a:buNone/>
              <a:defRPr sz="2400" b="1">
                <a:solidFill>
                  <a:srgbClr val="7F7F7F"/>
                </a:solidFill>
                <a:latin typeface="Proxima Nova"/>
                <a:ea typeface="Proxima Nova"/>
                <a:cs typeface="Proxima Nova"/>
                <a:sym typeface="Proxima Nova"/>
              </a:defRPr>
            </a:lvl1pPr>
            <a:lvl2pPr lvl="1"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2pPr>
            <a:lvl3pPr lvl="2"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3pPr>
            <a:lvl4pPr lvl="3"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4pPr>
            <a:lvl5pPr lvl="4" algn="ctr">
              <a:lnSpc>
                <a:spcPct val="90000"/>
              </a:lnSpc>
              <a:spcBef>
                <a:spcPts val="400"/>
              </a:spcBef>
              <a:spcAft>
                <a:spcPts val="0"/>
              </a:spcAft>
              <a:buClr>
                <a:srgbClr val="646569"/>
              </a:buClr>
              <a:buSzPts val="2400"/>
              <a:buFont typeface="Proxima Nova"/>
              <a:buNone/>
              <a:defRPr sz="2400">
                <a:latin typeface="Proxima Nova"/>
                <a:ea typeface="Proxima Nova"/>
                <a:cs typeface="Proxima Nova"/>
                <a:sym typeface="Proxima Nova"/>
              </a:defRPr>
            </a:lvl5pPr>
            <a:lvl6pPr lvl="5"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6pPr>
            <a:lvl7pPr lvl="6"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7pPr>
            <a:lvl8pPr lvl="7"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8pPr>
            <a:lvl9pPr lvl="8"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9pPr>
          </a:lstStyle>
          <a:p>
            <a:endParaRPr/>
          </a:p>
        </p:txBody>
      </p:sp>
      <p:sp>
        <p:nvSpPr>
          <p:cNvPr id="26" name="Google Shape;26;p4"/>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 name="Google Shape;27;p4"/>
          <p:cNvSpPr/>
          <p:nvPr/>
        </p:nvSpPr>
        <p:spPr>
          <a:xfrm>
            <a:off x="0" y="3224056"/>
            <a:ext cx="5606700" cy="549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 name="Google Shape;28;p4"/>
          <p:cNvSpPr/>
          <p:nvPr/>
        </p:nvSpPr>
        <p:spPr>
          <a:xfrm>
            <a:off x="0" y="3265156"/>
            <a:ext cx="5606700" cy="138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9" name="Google Shape;29;p4"/>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5"/>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pic>
        <p:nvPicPr>
          <p:cNvPr id="32" name="Google Shape;32;p5"/>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33" name="Google Shape;33;p5"/>
          <p:cNvGrpSpPr/>
          <p:nvPr/>
        </p:nvGrpSpPr>
        <p:grpSpPr>
          <a:xfrm>
            <a:off x="0" y="5129784"/>
            <a:ext cx="9144000" cy="18291"/>
            <a:chOff x="0" y="5118447"/>
            <a:chExt cx="9144000" cy="76500"/>
          </a:xfrm>
        </p:grpSpPr>
        <p:sp>
          <p:nvSpPr>
            <p:cNvPr id="34" name="Google Shape;34;p5"/>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5" name="Google Shape;35;p5"/>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st slide - Logo ">
  <p:cSld name="CUSTOM">
    <p:spTree>
      <p:nvGrpSpPr>
        <p:cNvPr id="1"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a:stretch/>
        </p:blipFill>
        <p:spPr>
          <a:xfrm>
            <a:off x="1614774" y="2118172"/>
            <a:ext cx="5914452" cy="907150"/>
          </a:xfrm>
          <a:prstGeom prst="rect">
            <a:avLst/>
          </a:prstGeom>
          <a:noFill/>
          <a:ln>
            <a:noFill/>
          </a:ln>
        </p:spPr>
      </p:pic>
      <p:sp>
        <p:nvSpPr>
          <p:cNvPr id="38" name="Google Shape;38;p6"/>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 name="Google Shape;39;p6"/>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7"/>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42" name="Google Shape;42;p7"/>
          <p:cNvSpPr txBox="1">
            <a:spLocks noGrp="1"/>
          </p:cNvSpPr>
          <p:nvPr>
            <p:ph type="body" idx="1"/>
          </p:nvPr>
        </p:nvSpPr>
        <p:spPr>
          <a:xfrm>
            <a:off x="379875"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7"/>
          <p:cNvSpPr txBox="1">
            <a:spLocks noGrp="1"/>
          </p:cNvSpPr>
          <p:nvPr>
            <p:ph type="body" idx="2"/>
          </p:nvPr>
        </p:nvSpPr>
        <p:spPr>
          <a:xfrm>
            <a:off x="4734926"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 name="Google Shape;44;p7"/>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45" name="Google Shape;45;p7"/>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6" name="Google Shape;46;p7"/>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47" name="Google Shape;47;p7"/>
          <p:cNvGrpSpPr/>
          <p:nvPr/>
        </p:nvGrpSpPr>
        <p:grpSpPr>
          <a:xfrm>
            <a:off x="0" y="5129784"/>
            <a:ext cx="9144000" cy="18291"/>
            <a:chOff x="0" y="5118447"/>
            <a:chExt cx="9144000" cy="76500"/>
          </a:xfrm>
        </p:grpSpPr>
        <p:sp>
          <p:nvSpPr>
            <p:cNvPr id="48" name="Google Shape;48;p7"/>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 name="Google Shape;49;p7"/>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8"/>
          <p:cNvSpPr txBox="1">
            <a:spLocks noGrp="1"/>
          </p:cNvSpPr>
          <p:nvPr>
            <p:ph type="body" idx="1"/>
          </p:nvPr>
        </p:nvSpPr>
        <p:spPr>
          <a:xfrm>
            <a:off x="319500" y="1543050"/>
            <a:ext cx="399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500"/>
              </a:spcBef>
              <a:spcAft>
                <a:spcPts val="0"/>
              </a:spcAft>
              <a:buClr>
                <a:srgbClr val="646569"/>
              </a:buClr>
              <a:buSzPts val="1200"/>
              <a:buNone/>
              <a:defRPr sz="1200"/>
            </a:lvl1pPr>
            <a:lvl2pPr marL="914400" lvl="1" indent="-228600" algn="l">
              <a:lnSpc>
                <a:spcPct val="90000"/>
              </a:lnSpc>
              <a:spcBef>
                <a:spcPts val="500"/>
              </a:spcBef>
              <a:spcAft>
                <a:spcPts val="0"/>
              </a:spcAft>
              <a:buClr>
                <a:srgbClr val="646569"/>
              </a:buClr>
              <a:buSzPts val="1100"/>
              <a:buNone/>
              <a:defRPr sz="1100"/>
            </a:lvl2pPr>
            <a:lvl3pPr marL="1371600" lvl="2" indent="-228600" algn="l">
              <a:lnSpc>
                <a:spcPct val="90000"/>
              </a:lnSpc>
              <a:spcBef>
                <a:spcPts val="500"/>
              </a:spcBef>
              <a:spcAft>
                <a:spcPts val="0"/>
              </a:spcAft>
              <a:buClr>
                <a:srgbClr val="646569"/>
              </a:buClr>
              <a:buSzPts val="900"/>
              <a:buNone/>
              <a:defRPr sz="900"/>
            </a:lvl3pPr>
            <a:lvl4pPr marL="1828800" lvl="3" indent="-228600" algn="l">
              <a:lnSpc>
                <a:spcPct val="90000"/>
              </a:lnSpc>
              <a:spcBef>
                <a:spcPts val="500"/>
              </a:spcBef>
              <a:spcAft>
                <a:spcPts val="0"/>
              </a:spcAft>
              <a:buClr>
                <a:srgbClr val="646569"/>
              </a:buClr>
              <a:buSzPts val="800"/>
              <a:buNone/>
              <a:defRPr sz="800"/>
            </a:lvl4pPr>
            <a:lvl5pPr marL="2286000" lvl="4" indent="-228600" algn="l">
              <a:lnSpc>
                <a:spcPct val="90000"/>
              </a:lnSpc>
              <a:spcBef>
                <a:spcPts val="400"/>
              </a:spcBef>
              <a:spcAft>
                <a:spcPts val="0"/>
              </a:spcAft>
              <a:buClr>
                <a:srgbClr val="64656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2" name="Google Shape;52;p8"/>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53" name="Google Shape;53;p8"/>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4" name="Google Shape;54;p8"/>
          <p:cNvSpPr>
            <a:spLocks noGrp="1"/>
          </p:cNvSpPr>
          <p:nvPr>
            <p:ph type="pic" idx="2"/>
          </p:nvPr>
        </p:nvSpPr>
        <p:spPr>
          <a:xfrm>
            <a:off x="4716550" y="990050"/>
            <a:ext cx="4161300" cy="3552600"/>
          </a:xfrm>
          <a:prstGeom prst="rect">
            <a:avLst/>
          </a:prstGeom>
          <a:noFill/>
          <a:ln>
            <a:noFill/>
          </a:ln>
        </p:spPr>
      </p:sp>
      <p:pic>
        <p:nvPicPr>
          <p:cNvPr id="55" name="Google Shape;55;p8"/>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56" name="Google Shape;56;p8"/>
          <p:cNvGrpSpPr/>
          <p:nvPr/>
        </p:nvGrpSpPr>
        <p:grpSpPr>
          <a:xfrm>
            <a:off x="0" y="5129784"/>
            <a:ext cx="9144000" cy="18291"/>
            <a:chOff x="0" y="5118447"/>
            <a:chExt cx="9144000" cy="76500"/>
          </a:xfrm>
        </p:grpSpPr>
        <p:sp>
          <p:nvSpPr>
            <p:cNvPr id="57" name="Google Shape;57;p8"/>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 name="Google Shape;58;p8"/>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
        <p:cNvGrpSpPr/>
        <p:nvPr/>
      </p:nvGrpSpPr>
      <p:grpSpPr>
        <a:xfrm>
          <a:off x="0" y="0"/>
          <a:ext cx="0" cy="0"/>
          <a:chOff x="0" y="0"/>
          <a:chExt cx="0" cy="0"/>
        </a:xfrm>
      </p:grpSpPr>
      <p:sp>
        <p:nvSpPr>
          <p:cNvPr id="60" name="Google Shape;60;p9"/>
          <p:cNvSpPr txBox="1">
            <a:spLocks noGrp="1"/>
          </p:cNvSpPr>
          <p:nvPr>
            <p:ph type="body" idx="1"/>
          </p:nvPr>
        </p:nvSpPr>
        <p:spPr>
          <a:xfrm rot="5400000">
            <a:off x="2935896" y="-1157849"/>
            <a:ext cx="3143100" cy="8087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 name="Google Shape;61;p9"/>
          <p:cNvSpPr txBox="1"/>
          <p:nvPr/>
        </p:nvSpPr>
        <p:spPr>
          <a:xfrm>
            <a:off x="8008620" y="103245"/>
            <a:ext cx="506700" cy="2058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1" i="0" u="none" strike="noStrike" cap="none">
                <a:solidFill>
                  <a:schemeClr val="lt1"/>
                </a:solidFill>
                <a:latin typeface="Arial"/>
                <a:ea typeface="Arial"/>
                <a:cs typeface="Arial"/>
                <a:sym typeface="Arial"/>
              </a:rPr>
              <a:t>‹#›</a:t>
            </a:fld>
            <a:endParaRPr sz="1100" b="1" i="0" u="none" strike="noStrike" cap="none">
              <a:solidFill>
                <a:schemeClr val="lt1"/>
              </a:solidFill>
              <a:latin typeface="Arial"/>
              <a:ea typeface="Arial"/>
              <a:cs typeface="Arial"/>
              <a:sym typeface="Arial"/>
            </a:endParaRPr>
          </a:p>
        </p:txBody>
      </p:sp>
      <p:sp>
        <p:nvSpPr>
          <p:cNvPr id="62" name="Google Shape;62;p9"/>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63" name="Google Shape;63;p9"/>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64" name="Google Shape;64;p9"/>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65" name="Google Shape;65;p9"/>
          <p:cNvGrpSpPr/>
          <p:nvPr/>
        </p:nvGrpSpPr>
        <p:grpSpPr>
          <a:xfrm>
            <a:off x="0" y="5129784"/>
            <a:ext cx="9144000" cy="18291"/>
            <a:chOff x="0" y="5118447"/>
            <a:chExt cx="9144000" cy="76500"/>
          </a:xfrm>
        </p:grpSpPr>
        <p:sp>
          <p:nvSpPr>
            <p:cNvPr id="66" name="Google Shape;66;p9"/>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 name="Google Shape;67;p9"/>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99500" y="1314450"/>
            <a:ext cx="8724000" cy="314310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1pPr>
            <a:lvl2pPr marL="914400" marR="0" lvl="1"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2pPr>
            <a:lvl3pPr marL="1371600" marR="0" lvl="2" indent="-323850" algn="l" rtl="0">
              <a:lnSpc>
                <a:spcPct val="90000"/>
              </a:lnSpc>
              <a:spcBef>
                <a:spcPts val="500"/>
              </a:spcBef>
              <a:spcAft>
                <a:spcPts val="0"/>
              </a:spcAft>
              <a:buClr>
                <a:srgbClr val="646569"/>
              </a:buClr>
              <a:buSzPts val="1500"/>
              <a:buFont typeface="Merriweather Sans"/>
              <a:buChar char="–"/>
              <a:defRPr sz="1500" b="0" i="0" u="none" strike="noStrike" cap="none">
                <a:solidFill>
                  <a:srgbClr val="646569"/>
                </a:solidFill>
                <a:latin typeface="Arial"/>
                <a:ea typeface="Arial"/>
                <a:cs typeface="Arial"/>
                <a:sym typeface="Arial"/>
              </a:defRPr>
            </a:lvl3pPr>
            <a:lvl4pPr marL="1828800" marR="0" lvl="3" indent="-285750" algn="l" rtl="0">
              <a:lnSpc>
                <a:spcPct val="90000"/>
              </a:lnSpc>
              <a:spcBef>
                <a:spcPts val="500"/>
              </a:spcBef>
              <a:spcAft>
                <a:spcPts val="0"/>
              </a:spcAft>
              <a:buClr>
                <a:srgbClr val="646569"/>
              </a:buClr>
              <a:buSzPts val="900"/>
              <a:buFont typeface="Merriweather Sans"/>
              <a:buChar char="»"/>
              <a:defRPr sz="900" b="0" i="0" u="none" strike="noStrike" cap="none">
                <a:solidFill>
                  <a:srgbClr val="646569"/>
                </a:solidFill>
                <a:latin typeface="Arial"/>
                <a:ea typeface="Arial"/>
                <a:cs typeface="Arial"/>
                <a:sym typeface="Arial"/>
              </a:defRPr>
            </a:lvl4pPr>
            <a:lvl5pPr marL="2286000" marR="0" lvl="4" indent="-285750" algn="l" rtl="0">
              <a:lnSpc>
                <a:spcPct val="90000"/>
              </a:lnSpc>
              <a:spcBef>
                <a:spcPts val="400"/>
              </a:spcBef>
              <a:spcAft>
                <a:spcPts val="0"/>
              </a:spcAft>
              <a:buClr>
                <a:srgbClr val="646569"/>
              </a:buClr>
              <a:buSzPts val="900"/>
              <a:buFont typeface="Arial"/>
              <a:buChar char="•"/>
              <a:defRPr sz="900" b="0" i="0" u="none" strike="noStrike" cap="none">
                <a:solidFill>
                  <a:srgbClr val="646569"/>
                </a:solidFill>
                <a:latin typeface="Arial"/>
                <a:ea typeface="Arial"/>
                <a:cs typeface="Arial"/>
                <a:sym typeface="Arial"/>
              </a:defRPr>
            </a:lvl5pPr>
            <a:lvl6pPr marL="2743200" marR="0" lvl="5"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6pPr>
            <a:lvl7pPr marL="3200400" marR="0" lvl="6"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7pPr>
            <a:lvl8pPr marL="3657600" marR="0" lvl="7"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8pPr>
            <a:lvl9pPr marL="4114800" marR="0" lvl="8"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rive.google.com/file/d/1Pg3sv8JLPXbpR3ZU_5NlO_do3N1dLSNR/vie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Mbj6t9jpiEZP0icpfGQSm6CFSi3SiDwz/vie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cxnSp>
        <p:nvCxnSpPr>
          <p:cNvPr id="72" name="Google Shape;72;p10"/>
          <p:cNvCxnSpPr/>
          <p:nvPr/>
        </p:nvCxnSpPr>
        <p:spPr>
          <a:xfrm rot="10800000" flipH="1">
            <a:off x="506950" y="2882700"/>
            <a:ext cx="4671300" cy="9900"/>
          </a:xfrm>
          <a:prstGeom prst="straightConnector1">
            <a:avLst/>
          </a:prstGeom>
          <a:noFill/>
          <a:ln w="28575" cap="flat" cmpd="sng">
            <a:solidFill>
              <a:schemeClr val="accent4"/>
            </a:solidFill>
            <a:prstDash val="solid"/>
            <a:round/>
            <a:headEnd type="none" w="sm" len="sm"/>
            <a:tailEnd type="none" w="sm" len="sm"/>
          </a:ln>
        </p:spPr>
      </p:cxnSp>
      <p:pic>
        <p:nvPicPr>
          <p:cNvPr id="73" name="Google Shape;73;p10"/>
          <p:cNvPicPr preferRelativeResize="0"/>
          <p:nvPr/>
        </p:nvPicPr>
        <p:blipFill>
          <a:blip r:embed="rId3">
            <a:alphaModFix/>
          </a:blip>
          <a:stretch>
            <a:fillRect/>
          </a:stretch>
        </p:blipFill>
        <p:spPr>
          <a:xfrm>
            <a:off x="158000" y="246100"/>
            <a:ext cx="2272200" cy="383825"/>
          </a:xfrm>
          <a:prstGeom prst="rect">
            <a:avLst/>
          </a:prstGeom>
          <a:noFill/>
          <a:ln>
            <a:noFill/>
          </a:ln>
        </p:spPr>
      </p:pic>
      <p:pic>
        <p:nvPicPr>
          <p:cNvPr id="74" name="Google Shape;74;p10"/>
          <p:cNvPicPr preferRelativeResize="0"/>
          <p:nvPr/>
        </p:nvPicPr>
        <p:blipFill>
          <a:blip r:embed="rId4">
            <a:alphaModFix/>
          </a:blip>
          <a:stretch>
            <a:fillRect/>
          </a:stretch>
        </p:blipFill>
        <p:spPr>
          <a:xfrm>
            <a:off x="2982049" y="280075"/>
            <a:ext cx="2985902" cy="5143500"/>
          </a:xfrm>
          <a:prstGeom prst="rect">
            <a:avLst/>
          </a:prstGeom>
          <a:noFill/>
          <a:ln>
            <a:noFill/>
          </a:ln>
        </p:spPr>
      </p:pic>
      <p:sp>
        <p:nvSpPr>
          <p:cNvPr id="75" name="Google Shape;75;p10"/>
          <p:cNvSpPr txBox="1">
            <a:spLocks noGrp="1"/>
          </p:cNvSpPr>
          <p:nvPr>
            <p:ph type="title"/>
          </p:nvPr>
        </p:nvSpPr>
        <p:spPr>
          <a:xfrm>
            <a:off x="385225" y="1592300"/>
            <a:ext cx="8489700" cy="1207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4000"/>
              <a:buNone/>
            </a:pPr>
            <a:r>
              <a:rPr lang="en"/>
              <a:t>Floating Offshore Wind Turbines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111174" y="0"/>
            <a:ext cx="87618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Structural Engineers, it is your turn! </a:t>
            </a:r>
            <a:endParaRPr sz="3600">
              <a:latin typeface="Proxima Nova"/>
              <a:ea typeface="Proxima Nova"/>
              <a:cs typeface="Proxima Nova"/>
              <a:sym typeface="Proxima Nova"/>
            </a:endParaRPr>
          </a:p>
        </p:txBody>
      </p:sp>
      <p:sp>
        <p:nvSpPr>
          <p:cNvPr id="138" name="Google Shape;138;p19"/>
          <p:cNvSpPr txBox="1"/>
          <p:nvPr/>
        </p:nvSpPr>
        <p:spPr>
          <a:xfrm>
            <a:off x="5299950" y="990050"/>
            <a:ext cx="3522900" cy="531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500"/>
              </a:spcBef>
              <a:spcAft>
                <a:spcPts val="0"/>
              </a:spcAft>
              <a:buNone/>
            </a:pPr>
            <a:endParaRPr sz="2500">
              <a:solidFill>
                <a:schemeClr val="dk2"/>
              </a:solidFill>
            </a:endParaRPr>
          </a:p>
        </p:txBody>
      </p:sp>
      <p:cxnSp>
        <p:nvCxnSpPr>
          <p:cNvPr id="139" name="Google Shape;139;p19"/>
          <p:cNvCxnSpPr/>
          <p:nvPr/>
        </p:nvCxnSpPr>
        <p:spPr>
          <a:xfrm rot="10800000" flipH="1">
            <a:off x="171075" y="686875"/>
            <a:ext cx="7306800" cy="900"/>
          </a:xfrm>
          <a:prstGeom prst="straightConnector1">
            <a:avLst/>
          </a:prstGeom>
          <a:noFill/>
          <a:ln w="9525" cap="flat" cmpd="sng">
            <a:solidFill>
              <a:srgbClr val="FFC000"/>
            </a:solidFill>
            <a:prstDash val="solid"/>
            <a:round/>
            <a:headEnd type="none" w="sm" len="sm"/>
            <a:tailEnd type="none" w="sm" len="sm"/>
          </a:ln>
        </p:spPr>
      </p:cxnSp>
      <p:sp>
        <p:nvSpPr>
          <p:cNvPr id="140" name="Google Shape;140;p19"/>
          <p:cNvSpPr txBox="1"/>
          <p:nvPr/>
        </p:nvSpPr>
        <p:spPr>
          <a:xfrm>
            <a:off x="3702475" y="4975200"/>
            <a:ext cx="545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1" name="Google Shape;141;p19"/>
          <p:cNvSpPr txBox="1"/>
          <p:nvPr/>
        </p:nvSpPr>
        <p:spPr>
          <a:xfrm>
            <a:off x="246375" y="825450"/>
            <a:ext cx="8576400" cy="1046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800" b="1">
                <a:solidFill>
                  <a:schemeClr val="dk1"/>
                </a:solidFill>
                <a:latin typeface="Raleway"/>
                <a:ea typeface="Raleway"/>
                <a:cs typeface="Raleway"/>
                <a:sym typeface="Raleway"/>
              </a:rPr>
              <a:t>Construct a stable floating foundation </a:t>
            </a:r>
            <a:endParaRPr sz="2800" b="1">
              <a:solidFill>
                <a:schemeClr val="dk1"/>
              </a:solidFill>
              <a:latin typeface="Raleway"/>
              <a:ea typeface="Raleway"/>
              <a:cs typeface="Raleway"/>
              <a:sym typeface="Raleway"/>
            </a:endParaRPr>
          </a:p>
          <a:p>
            <a:pPr marL="0" lvl="0" indent="0" algn="l" rtl="0">
              <a:lnSpc>
                <a:spcPct val="100000"/>
              </a:lnSpc>
              <a:spcBef>
                <a:spcPts val="0"/>
              </a:spcBef>
              <a:spcAft>
                <a:spcPts val="0"/>
              </a:spcAft>
              <a:buNone/>
            </a:pPr>
            <a:r>
              <a:rPr lang="en" sz="2800" b="1">
                <a:solidFill>
                  <a:schemeClr val="dk1"/>
                </a:solidFill>
                <a:latin typeface="Raleway"/>
                <a:ea typeface="Raleway"/>
                <a:cs typeface="Raleway"/>
                <a:sym typeface="Raleway"/>
              </a:rPr>
              <a:t>for a Floating Offshore Wind Turbine </a:t>
            </a:r>
            <a:endParaRPr sz="2800" b="1">
              <a:latin typeface="Raleway"/>
              <a:ea typeface="Raleway"/>
              <a:cs typeface="Raleway"/>
              <a:sym typeface="Raleway"/>
            </a:endParaRPr>
          </a:p>
        </p:txBody>
      </p:sp>
      <p:sp>
        <p:nvSpPr>
          <p:cNvPr id="142" name="Google Shape;142;p19"/>
          <p:cNvSpPr txBox="1"/>
          <p:nvPr/>
        </p:nvSpPr>
        <p:spPr>
          <a:xfrm>
            <a:off x="18675" y="3456425"/>
            <a:ext cx="9035700" cy="116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006BA6"/>
                </a:solidFill>
                <a:latin typeface="Raleway"/>
                <a:ea typeface="Raleway"/>
                <a:cs typeface="Raleway"/>
                <a:sym typeface="Raleway"/>
              </a:rPr>
              <a:t>What do we need to be thinking about? </a:t>
            </a:r>
            <a:endParaRPr sz="2000" b="1">
              <a:solidFill>
                <a:srgbClr val="006BA6"/>
              </a:solidFill>
              <a:latin typeface="Raleway"/>
              <a:ea typeface="Raleway"/>
              <a:cs typeface="Raleway"/>
              <a:sym typeface="Raleway"/>
            </a:endParaRPr>
          </a:p>
          <a:p>
            <a:pPr marL="457200" lvl="0" indent="-349250" algn="l" rtl="0">
              <a:lnSpc>
                <a:spcPct val="115000"/>
              </a:lnSpc>
              <a:spcBef>
                <a:spcPts val="0"/>
              </a:spcBef>
              <a:spcAft>
                <a:spcPts val="0"/>
              </a:spcAft>
              <a:buClr>
                <a:srgbClr val="FFC000"/>
              </a:buClr>
              <a:buSzPts val="1900"/>
              <a:buFont typeface="Raleway"/>
              <a:buChar char="➔"/>
            </a:pPr>
            <a:r>
              <a:rPr lang="en" sz="1900">
                <a:solidFill>
                  <a:schemeClr val="dk1"/>
                </a:solidFill>
                <a:latin typeface="Raleway"/>
                <a:ea typeface="Raleway"/>
                <a:cs typeface="Raleway"/>
                <a:sym typeface="Raleway"/>
              </a:rPr>
              <a:t>How do we create neutral buoyancy? </a:t>
            </a:r>
            <a:endParaRPr sz="1900">
              <a:solidFill>
                <a:schemeClr val="dk1"/>
              </a:solidFill>
              <a:latin typeface="Raleway"/>
              <a:ea typeface="Raleway"/>
              <a:cs typeface="Raleway"/>
              <a:sym typeface="Raleway"/>
            </a:endParaRPr>
          </a:p>
          <a:p>
            <a:pPr marL="457200" lvl="0" indent="-349250" algn="l" rtl="0">
              <a:lnSpc>
                <a:spcPct val="115000"/>
              </a:lnSpc>
              <a:spcBef>
                <a:spcPts val="0"/>
              </a:spcBef>
              <a:spcAft>
                <a:spcPts val="0"/>
              </a:spcAft>
              <a:buClr>
                <a:srgbClr val="FFC000"/>
              </a:buClr>
              <a:buSzPts val="1900"/>
              <a:buFont typeface="Raleway"/>
              <a:buChar char="➔"/>
            </a:pPr>
            <a:r>
              <a:rPr lang="en" sz="1900">
                <a:solidFill>
                  <a:schemeClr val="dk1"/>
                </a:solidFill>
                <a:latin typeface="Raleway"/>
                <a:ea typeface="Raleway"/>
                <a:cs typeface="Raleway"/>
                <a:sym typeface="Raleway"/>
              </a:rPr>
              <a:t>Will the foundation be able maintain balance from the waves and the wind? </a:t>
            </a:r>
            <a:endParaRPr sz="1900">
              <a:latin typeface="Raleway"/>
              <a:ea typeface="Raleway"/>
              <a:cs typeface="Raleway"/>
              <a:sym typeface="Raleway"/>
            </a:endParaRPr>
          </a:p>
        </p:txBody>
      </p:sp>
      <p:sp>
        <p:nvSpPr>
          <p:cNvPr id="143" name="Google Shape;143;p19"/>
          <p:cNvSpPr txBox="1"/>
          <p:nvPr/>
        </p:nvSpPr>
        <p:spPr>
          <a:xfrm>
            <a:off x="318925" y="2324938"/>
            <a:ext cx="83463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chemeClr val="dk1"/>
                </a:solidFill>
                <a:latin typeface="Raleway"/>
                <a:ea typeface="Raleway"/>
                <a:cs typeface="Raleway"/>
                <a:sym typeface="Raleway"/>
              </a:rPr>
              <a:t>The floating foundation needs to take up the least amount of surface area as possible and guarantee stability and balance at all times. </a:t>
            </a:r>
            <a:endParaRPr sz="1800">
              <a:latin typeface="Raleway"/>
              <a:ea typeface="Raleway"/>
              <a:cs typeface="Raleway"/>
              <a:sym typeface="Raleway"/>
            </a:endParaRPr>
          </a:p>
        </p:txBody>
      </p:sp>
      <p:pic>
        <p:nvPicPr>
          <p:cNvPr id="144" name="Google Shape;144;p19"/>
          <p:cNvPicPr preferRelativeResize="0"/>
          <p:nvPr/>
        </p:nvPicPr>
        <p:blipFill>
          <a:blip r:embed="rId3">
            <a:alphaModFix/>
          </a:blip>
          <a:stretch>
            <a:fillRect/>
          </a:stretch>
        </p:blipFill>
        <p:spPr>
          <a:xfrm>
            <a:off x="6927224" y="824400"/>
            <a:ext cx="1945748" cy="1459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Reflect</a:t>
            </a:r>
            <a:endParaRPr sz="3600">
              <a:latin typeface="Proxima Nova"/>
              <a:ea typeface="Proxima Nova"/>
              <a:cs typeface="Proxima Nova"/>
              <a:sym typeface="Proxima Nova"/>
            </a:endParaRPr>
          </a:p>
        </p:txBody>
      </p:sp>
      <p:sp>
        <p:nvSpPr>
          <p:cNvPr id="150" name="Google Shape;150;p20"/>
          <p:cNvSpPr txBox="1"/>
          <p:nvPr/>
        </p:nvSpPr>
        <p:spPr>
          <a:xfrm>
            <a:off x="386200" y="1210800"/>
            <a:ext cx="8522100" cy="3105300"/>
          </a:xfrm>
          <a:prstGeom prst="rect">
            <a:avLst/>
          </a:prstGeom>
          <a:noFill/>
          <a:ln>
            <a:noFill/>
          </a:ln>
        </p:spPr>
        <p:txBody>
          <a:bodyPr spcFirstLastPara="1" wrap="square" lIns="91425" tIns="91425" rIns="91425" bIns="91425" anchor="t" anchorCtr="0">
            <a:spAutoFit/>
          </a:bodyPr>
          <a:lstStyle/>
          <a:p>
            <a:pPr marL="457200" lvl="0" indent="-374650" algn="l" rtl="0">
              <a:lnSpc>
                <a:spcPct val="75000"/>
              </a:lnSpc>
              <a:spcBef>
                <a:spcPts val="0"/>
              </a:spcBef>
              <a:spcAft>
                <a:spcPts val="0"/>
              </a:spcAft>
              <a:buClr>
                <a:srgbClr val="FFC000"/>
              </a:buClr>
              <a:buSzPts val="2300"/>
              <a:buFont typeface="Raleway"/>
              <a:buChar char="●"/>
            </a:pPr>
            <a:r>
              <a:rPr lang="en" sz="2300">
                <a:solidFill>
                  <a:schemeClr val="dk1"/>
                </a:solidFill>
                <a:latin typeface="Raleway"/>
                <a:ea typeface="Raleway"/>
                <a:cs typeface="Raleway"/>
                <a:sym typeface="Raleway"/>
              </a:rPr>
              <a:t>What was challenging about building the floating wind turbine?</a:t>
            </a:r>
            <a:endParaRPr sz="2300">
              <a:solidFill>
                <a:schemeClr val="dk1"/>
              </a:solidFill>
              <a:latin typeface="Raleway"/>
              <a:ea typeface="Raleway"/>
              <a:cs typeface="Raleway"/>
              <a:sym typeface="Raleway"/>
            </a:endParaRPr>
          </a:p>
          <a:p>
            <a:pPr marL="0" lvl="0" indent="0" algn="l" rtl="0">
              <a:lnSpc>
                <a:spcPct val="75000"/>
              </a:lnSpc>
              <a:spcBef>
                <a:spcPts val="0"/>
              </a:spcBef>
              <a:spcAft>
                <a:spcPts val="0"/>
              </a:spcAft>
              <a:buNone/>
            </a:pPr>
            <a:endParaRPr sz="2300">
              <a:solidFill>
                <a:schemeClr val="dk1"/>
              </a:solidFill>
              <a:latin typeface="Raleway"/>
              <a:ea typeface="Raleway"/>
              <a:cs typeface="Raleway"/>
              <a:sym typeface="Raleway"/>
            </a:endParaRPr>
          </a:p>
          <a:p>
            <a:pPr marL="457200" lvl="0" indent="-374650" algn="l" rtl="0">
              <a:lnSpc>
                <a:spcPct val="75000"/>
              </a:lnSpc>
              <a:spcBef>
                <a:spcPts val="0"/>
              </a:spcBef>
              <a:spcAft>
                <a:spcPts val="0"/>
              </a:spcAft>
              <a:buClr>
                <a:srgbClr val="FFC000"/>
              </a:buClr>
              <a:buSzPts val="2300"/>
              <a:buFont typeface="Raleway"/>
              <a:buChar char="●"/>
            </a:pPr>
            <a:r>
              <a:rPr lang="en" sz="2300">
                <a:solidFill>
                  <a:schemeClr val="dk1"/>
                </a:solidFill>
                <a:latin typeface="Raleway"/>
                <a:ea typeface="Raleway"/>
                <a:cs typeface="Raleway"/>
                <a:sym typeface="Raleway"/>
              </a:rPr>
              <a:t>What advice would you share with other students building floating wind turbines? </a:t>
            </a:r>
            <a:endParaRPr sz="2300">
              <a:solidFill>
                <a:schemeClr val="dk1"/>
              </a:solidFill>
              <a:latin typeface="Raleway"/>
              <a:ea typeface="Raleway"/>
              <a:cs typeface="Raleway"/>
              <a:sym typeface="Raleway"/>
            </a:endParaRPr>
          </a:p>
          <a:p>
            <a:pPr marL="457200" lvl="0" indent="0" algn="l" rtl="0">
              <a:lnSpc>
                <a:spcPct val="75000"/>
              </a:lnSpc>
              <a:spcBef>
                <a:spcPts val="0"/>
              </a:spcBef>
              <a:spcAft>
                <a:spcPts val="0"/>
              </a:spcAft>
              <a:buNone/>
            </a:pPr>
            <a:endParaRPr sz="2300">
              <a:solidFill>
                <a:schemeClr val="dk1"/>
              </a:solidFill>
              <a:latin typeface="Raleway"/>
              <a:ea typeface="Raleway"/>
              <a:cs typeface="Raleway"/>
              <a:sym typeface="Raleway"/>
            </a:endParaRPr>
          </a:p>
          <a:p>
            <a:pPr marL="457200" lvl="0" indent="-374650" algn="l" rtl="0">
              <a:lnSpc>
                <a:spcPct val="75000"/>
              </a:lnSpc>
              <a:spcBef>
                <a:spcPts val="0"/>
              </a:spcBef>
              <a:spcAft>
                <a:spcPts val="0"/>
              </a:spcAft>
              <a:buClr>
                <a:srgbClr val="FFC000"/>
              </a:buClr>
              <a:buSzPts val="2300"/>
              <a:buFont typeface="Raleway"/>
              <a:buChar char="●"/>
            </a:pPr>
            <a:r>
              <a:rPr lang="en" sz="2300">
                <a:solidFill>
                  <a:schemeClr val="dk1"/>
                </a:solidFill>
                <a:latin typeface="Raleway"/>
                <a:ea typeface="Raleway"/>
                <a:cs typeface="Raleway"/>
                <a:sym typeface="Raleway"/>
              </a:rPr>
              <a:t>What direct or indirect job opportunities in the wind energy industry are of interest to you?  Why? </a:t>
            </a:r>
            <a:endParaRPr sz="2300">
              <a:solidFill>
                <a:schemeClr val="dk1"/>
              </a:solidFill>
              <a:latin typeface="Raleway"/>
              <a:ea typeface="Raleway"/>
              <a:cs typeface="Raleway"/>
              <a:sym typeface="Raleway"/>
            </a:endParaRPr>
          </a:p>
          <a:p>
            <a:pPr marL="457200" lvl="0" indent="0" algn="l" rtl="0">
              <a:lnSpc>
                <a:spcPct val="75000"/>
              </a:lnSpc>
              <a:spcBef>
                <a:spcPts val="0"/>
              </a:spcBef>
              <a:spcAft>
                <a:spcPts val="0"/>
              </a:spcAft>
              <a:buNone/>
            </a:pPr>
            <a:endParaRPr sz="2300">
              <a:solidFill>
                <a:schemeClr val="dk1"/>
              </a:solidFill>
              <a:latin typeface="Raleway"/>
              <a:ea typeface="Raleway"/>
              <a:cs typeface="Raleway"/>
              <a:sym typeface="Raleway"/>
            </a:endParaRPr>
          </a:p>
          <a:p>
            <a:pPr marL="457200" lvl="0" indent="-374650" algn="l" rtl="0">
              <a:lnSpc>
                <a:spcPct val="75000"/>
              </a:lnSpc>
              <a:spcBef>
                <a:spcPts val="0"/>
              </a:spcBef>
              <a:spcAft>
                <a:spcPts val="0"/>
              </a:spcAft>
              <a:buClr>
                <a:srgbClr val="FFC000"/>
              </a:buClr>
              <a:buSzPts val="2300"/>
              <a:buFont typeface="Raleway"/>
              <a:buChar char="●"/>
            </a:pPr>
            <a:r>
              <a:rPr lang="en" sz="2300">
                <a:solidFill>
                  <a:schemeClr val="dk1"/>
                </a:solidFill>
                <a:latin typeface="Raleway"/>
                <a:ea typeface="Raleway"/>
                <a:cs typeface="Raleway"/>
                <a:sym typeface="Raleway"/>
              </a:rPr>
              <a:t>How can you take steps to be ready to take advantage of the economic opportunities created by the wind industry? </a:t>
            </a:r>
            <a:endParaRPr sz="2500">
              <a:solidFill>
                <a:schemeClr val="dk1"/>
              </a:solidFill>
              <a:latin typeface="Raleway"/>
              <a:ea typeface="Raleway"/>
              <a:cs typeface="Raleway"/>
              <a:sym typeface="Raleway"/>
            </a:endParaRPr>
          </a:p>
        </p:txBody>
      </p:sp>
      <p:cxnSp>
        <p:nvCxnSpPr>
          <p:cNvPr id="151" name="Google Shape;151;p20"/>
          <p:cNvCxnSpPr/>
          <p:nvPr/>
        </p:nvCxnSpPr>
        <p:spPr>
          <a:xfrm>
            <a:off x="199500" y="818025"/>
            <a:ext cx="5289000" cy="72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2"/>
          <p:cNvPicPr preferRelativeResize="0"/>
          <p:nvPr/>
        </p:nvPicPr>
        <p:blipFill>
          <a:blip r:embed="rId3">
            <a:alphaModFix/>
          </a:blip>
          <a:stretch>
            <a:fillRect/>
          </a:stretch>
        </p:blipFill>
        <p:spPr>
          <a:xfrm>
            <a:off x="5902411" y="1601012"/>
            <a:ext cx="3043089" cy="1338763"/>
          </a:xfrm>
          <a:prstGeom prst="rect">
            <a:avLst/>
          </a:prstGeom>
          <a:noFill/>
          <a:ln>
            <a:noFill/>
          </a:ln>
        </p:spPr>
      </p:pic>
      <p:sp>
        <p:nvSpPr>
          <p:cNvPr id="165" name="Google Shape;165;p22"/>
          <p:cNvSpPr txBox="1"/>
          <p:nvPr/>
        </p:nvSpPr>
        <p:spPr>
          <a:xfrm>
            <a:off x="148175" y="-192450"/>
            <a:ext cx="6573300" cy="10998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3000" b="1">
                <a:solidFill>
                  <a:srgbClr val="002D73"/>
                </a:solidFill>
                <a:latin typeface="Proxima Nova"/>
                <a:ea typeface="Proxima Nova"/>
                <a:cs typeface="Proxima Nova"/>
                <a:sym typeface="Proxima Nova"/>
              </a:rPr>
              <a:t>You are the engineers of the future! </a:t>
            </a:r>
            <a:endParaRPr sz="3000" b="1" i="0" u="none" strike="noStrike" cap="none">
              <a:solidFill>
                <a:srgbClr val="002D73"/>
              </a:solidFill>
              <a:latin typeface="Proxima Nova"/>
              <a:ea typeface="Proxima Nova"/>
              <a:cs typeface="Proxima Nova"/>
              <a:sym typeface="Proxima Nova"/>
            </a:endParaRPr>
          </a:p>
        </p:txBody>
      </p:sp>
      <p:pic>
        <p:nvPicPr>
          <p:cNvPr id="166" name="Google Shape;166;p22"/>
          <p:cNvPicPr preferRelativeResize="0"/>
          <p:nvPr/>
        </p:nvPicPr>
        <p:blipFill rotWithShape="1">
          <a:blip r:embed="rId4">
            <a:alphaModFix/>
          </a:blip>
          <a:srcRect/>
          <a:stretch/>
        </p:blipFill>
        <p:spPr>
          <a:xfrm>
            <a:off x="2933763" y="3056137"/>
            <a:ext cx="2354799" cy="1599325"/>
          </a:xfrm>
          <a:prstGeom prst="rect">
            <a:avLst/>
          </a:prstGeom>
          <a:noFill/>
          <a:ln>
            <a:noFill/>
          </a:ln>
        </p:spPr>
      </p:pic>
      <p:sp>
        <p:nvSpPr>
          <p:cNvPr id="167" name="Google Shape;167;p22"/>
          <p:cNvSpPr txBox="1"/>
          <p:nvPr/>
        </p:nvSpPr>
        <p:spPr>
          <a:xfrm>
            <a:off x="74950" y="671300"/>
            <a:ext cx="5651700" cy="1900500"/>
          </a:xfrm>
          <a:prstGeom prst="rect">
            <a:avLst/>
          </a:prstGeom>
          <a:noFill/>
          <a:ln>
            <a:noFill/>
          </a:ln>
        </p:spPr>
        <p:txBody>
          <a:bodyPr spcFirstLastPara="1" wrap="square" lIns="68575" tIns="34275" rIns="68575" bIns="34275" anchor="ctr" anchorCtr="0">
            <a:noAutofit/>
          </a:bodyPr>
          <a:lstStyle/>
          <a:p>
            <a:pPr marL="457200" lvl="0" indent="-342900" algn="l" rtl="0">
              <a:lnSpc>
                <a:spcPct val="115000"/>
              </a:lnSpc>
              <a:spcBef>
                <a:spcPts val="0"/>
              </a:spcBef>
              <a:spcAft>
                <a:spcPts val="0"/>
              </a:spcAft>
              <a:buClr>
                <a:srgbClr val="FFC000"/>
              </a:buClr>
              <a:buSzPts val="1800"/>
              <a:buFont typeface="Raleway"/>
              <a:buChar char="●"/>
            </a:pPr>
            <a:r>
              <a:rPr lang="en" sz="1800">
                <a:solidFill>
                  <a:schemeClr val="dk1"/>
                </a:solidFill>
                <a:latin typeface="Raleway"/>
                <a:ea typeface="Raleway"/>
                <a:cs typeface="Raleway"/>
                <a:sym typeface="Raleway"/>
              </a:rPr>
              <a:t>What careers do you think you could have with NYPA in the future?</a:t>
            </a:r>
            <a:endParaRPr sz="1800">
              <a:solidFill>
                <a:schemeClr val="dk1"/>
              </a:solidFill>
              <a:latin typeface="Raleway"/>
              <a:ea typeface="Raleway"/>
              <a:cs typeface="Raleway"/>
              <a:sym typeface="Raleway"/>
            </a:endParaRPr>
          </a:p>
          <a:p>
            <a:pPr marL="457200" lvl="0" indent="-342900" algn="l" rtl="0">
              <a:lnSpc>
                <a:spcPct val="115000"/>
              </a:lnSpc>
              <a:spcBef>
                <a:spcPts val="0"/>
              </a:spcBef>
              <a:spcAft>
                <a:spcPts val="0"/>
              </a:spcAft>
              <a:buClr>
                <a:srgbClr val="FFC000"/>
              </a:buClr>
              <a:buSzPts val="1800"/>
              <a:buFont typeface="Raleway"/>
              <a:buChar char="●"/>
            </a:pPr>
            <a:r>
              <a:rPr lang="en" sz="1800">
                <a:solidFill>
                  <a:schemeClr val="dk1"/>
                </a:solidFill>
                <a:latin typeface="Raleway"/>
                <a:ea typeface="Raleway"/>
                <a:cs typeface="Raleway"/>
                <a:sym typeface="Raleway"/>
              </a:rPr>
              <a:t>What problems do you want to solve? </a:t>
            </a:r>
            <a:endParaRPr sz="1800">
              <a:solidFill>
                <a:schemeClr val="dk1"/>
              </a:solidFill>
              <a:latin typeface="Raleway"/>
              <a:ea typeface="Raleway"/>
              <a:cs typeface="Raleway"/>
              <a:sym typeface="Raleway"/>
            </a:endParaRPr>
          </a:p>
        </p:txBody>
      </p:sp>
      <p:cxnSp>
        <p:nvCxnSpPr>
          <p:cNvPr id="168" name="Google Shape;168;p22"/>
          <p:cNvCxnSpPr/>
          <p:nvPr/>
        </p:nvCxnSpPr>
        <p:spPr>
          <a:xfrm>
            <a:off x="245500" y="843500"/>
            <a:ext cx="5289000" cy="7200"/>
          </a:xfrm>
          <a:prstGeom prst="straightConnector1">
            <a:avLst/>
          </a:prstGeom>
          <a:noFill/>
          <a:ln w="9525" cap="flat" cmpd="sng">
            <a:solidFill>
              <a:srgbClr val="FFC000"/>
            </a:solidFill>
            <a:prstDash val="solid"/>
            <a:round/>
            <a:headEnd type="none" w="sm" len="sm"/>
            <a:tailEnd type="none" w="sm" len="sm"/>
          </a:ln>
        </p:spPr>
      </p:cxnSp>
      <p:pic>
        <p:nvPicPr>
          <p:cNvPr id="169" name="Google Shape;169;p22"/>
          <p:cNvPicPr preferRelativeResize="0"/>
          <p:nvPr/>
        </p:nvPicPr>
        <p:blipFill rotWithShape="1">
          <a:blip r:embed="rId5">
            <a:alphaModFix/>
          </a:blip>
          <a:srcRect/>
          <a:stretch/>
        </p:blipFill>
        <p:spPr>
          <a:xfrm>
            <a:off x="6721474" y="136426"/>
            <a:ext cx="2354792" cy="1666875"/>
          </a:xfrm>
          <a:prstGeom prst="rect">
            <a:avLst/>
          </a:prstGeom>
          <a:noFill/>
          <a:ln>
            <a:noFill/>
          </a:ln>
        </p:spPr>
      </p:pic>
      <p:pic>
        <p:nvPicPr>
          <p:cNvPr id="170" name="Google Shape;170;p22"/>
          <p:cNvPicPr preferRelativeResize="0"/>
          <p:nvPr/>
        </p:nvPicPr>
        <p:blipFill rotWithShape="1">
          <a:blip r:embed="rId6">
            <a:alphaModFix/>
          </a:blip>
          <a:srcRect l="33682" t="5475" r="1306" b="2494"/>
          <a:stretch/>
        </p:blipFill>
        <p:spPr>
          <a:xfrm>
            <a:off x="199488" y="2681300"/>
            <a:ext cx="2713227" cy="2099074"/>
          </a:xfrm>
          <a:prstGeom prst="rect">
            <a:avLst/>
          </a:prstGeom>
          <a:noFill/>
          <a:ln>
            <a:noFill/>
          </a:ln>
        </p:spPr>
      </p:pic>
      <p:pic>
        <p:nvPicPr>
          <p:cNvPr id="171" name="Google Shape;171;p22"/>
          <p:cNvPicPr preferRelativeResize="0"/>
          <p:nvPr/>
        </p:nvPicPr>
        <p:blipFill>
          <a:blip r:embed="rId7">
            <a:alphaModFix/>
          </a:blip>
          <a:stretch>
            <a:fillRect/>
          </a:stretch>
        </p:blipFill>
        <p:spPr>
          <a:xfrm>
            <a:off x="5309600" y="2837908"/>
            <a:ext cx="2713224" cy="20357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191099" y="375775"/>
            <a:ext cx="8761800" cy="824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600">
                <a:solidFill>
                  <a:srgbClr val="646569"/>
                </a:solidFill>
                <a:latin typeface="Proxima Nova"/>
                <a:ea typeface="Proxima Nova"/>
                <a:cs typeface="Proxima Nova"/>
                <a:sym typeface="Proxima Nova"/>
              </a:rPr>
              <a:t>Who and What is </a:t>
            </a:r>
            <a:br>
              <a:rPr lang="en" sz="3600">
                <a:latin typeface="Proxima Nova"/>
                <a:ea typeface="Proxima Nova"/>
                <a:cs typeface="Proxima Nova"/>
                <a:sym typeface="Proxima Nova"/>
              </a:rPr>
            </a:br>
            <a:r>
              <a:rPr lang="en" sz="3600">
                <a:latin typeface="Proxima Nova"/>
                <a:ea typeface="Proxima Nova"/>
                <a:cs typeface="Proxima Nova"/>
                <a:sym typeface="Proxima Nova"/>
              </a:rPr>
              <a:t>New York Power Authority?</a:t>
            </a:r>
            <a:endParaRPr sz="3600">
              <a:latin typeface="Proxima Nova"/>
              <a:ea typeface="Proxima Nova"/>
              <a:cs typeface="Proxima Nova"/>
              <a:sym typeface="Proxima Nova"/>
            </a:endParaRPr>
          </a:p>
        </p:txBody>
      </p:sp>
      <p:pic>
        <p:nvPicPr>
          <p:cNvPr id="81" name="Google Shape;81;p11"/>
          <p:cNvPicPr preferRelativeResize="0"/>
          <p:nvPr/>
        </p:nvPicPr>
        <p:blipFill rotWithShape="1">
          <a:blip r:embed="rId3">
            <a:alphaModFix/>
          </a:blip>
          <a:srcRect l="18133"/>
          <a:stretch/>
        </p:blipFill>
        <p:spPr>
          <a:xfrm>
            <a:off x="4366214" y="684775"/>
            <a:ext cx="4510475" cy="42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2"/>
          <p:cNvSpPr/>
          <p:nvPr/>
        </p:nvSpPr>
        <p:spPr>
          <a:xfrm>
            <a:off x="41925" y="30000"/>
            <a:ext cx="4395000" cy="50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2"/>
          <p:cNvSpPr txBox="1"/>
          <p:nvPr/>
        </p:nvSpPr>
        <p:spPr>
          <a:xfrm>
            <a:off x="540400" y="280025"/>
            <a:ext cx="7884300" cy="1182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3600" b="1">
                <a:solidFill>
                  <a:srgbClr val="002D73"/>
                </a:solidFill>
              </a:rPr>
              <a:t>Renewable Energy’s Impact on Job Opportunities in NY</a:t>
            </a:r>
            <a:r>
              <a:rPr lang="en" sz="3600" b="1">
                <a:solidFill>
                  <a:srgbClr val="006BA6"/>
                </a:solidFill>
              </a:rPr>
              <a:t> </a:t>
            </a:r>
            <a:endParaRPr sz="3600" b="1">
              <a:solidFill>
                <a:srgbClr val="006BA6"/>
              </a:solidFill>
            </a:endParaRPr>
          </a:p>
        </p:txBody>
      </p:sp>
      <p:pic>
        <p:nvPicPr>
          <p:cNvPr id="88" name="Google Shape;88;p12"/>
          <p:cNvPicPr preferRelativeResize="0"/>
          <p:nvPr/>
        </p:nvPicPr>
        <p:blipFill>
          <a:blip r:embed="rId3">
            <a:alphaModFix/>
          </a:blip>
          <a:stretch>
            <a:fillRect/>
          </a:stretch>
        </p:blipFill>
        <p:spPr>
          <a:xfrm>
            <a:off x="827050" y="1595600"/>
            <a:ext cx="7058400" cy="294099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a:p>
        </p:txBody>
      </p:sp>
      <p:pic>
        <p:nvPicPr>
          <p:cNvPr id="94" name="Google Shape;94;p13"/>
          <p:cNvPicPr preferRelativeResize="0"/>
          <p:nvPr/>
        </p:nvPicPr>
        <p:blipFill rotWithShape="1">
          <a:blip r:embed="rId3">
            <a:alphaModFix/>
          </a:blip>
          <a:srcRect t="10522"/>
          <a:stretch/>
        </p:blipFill>
        <p:spPr>
          <a:xfrm>
            <a:off x="1323400" y="857950"/>
            <a:ext cx="6497201" cy="3875700"/>
          </a:xfrm>
          <a:prstGeom prst="rect">
            <a:avLst/>
          </a:prstGeom>
          <a:noFill/>
          <a:ln>
            <a:noFill/>
          </a:ln>
        </p:spPr>
      </p:pic>
      <p:sp>
        <p:nvSpPr>
          <p:cNvPr id="95" name="Google Shape;95;p13"/>
          <p:cNvSpPr txBox="1">
            <a:spLocks noGrp="1"/>
          </p:cNvSpPr>
          <p:nvPr>
            <p:ph type="title"/>
          </p:nvPr>
        </p:nvSpPr>
        <p:spPr>
          <a:xfrm>
            <a:off x="-1" y="33550"/>
            <a:ext cx="8761800" cy="824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a:t>How Does Wind Energy Work? </a:t>
            </a:r>
            <a:endParaRPr sz="3600"/>
          </a:p>
        </p:txBody>
      </p:sp>
      <p:cxnSp>
        <p:nvCxnSpPr>
          <p:cNvPr id="96" name="Google Shape;96;p13"/>
          <p:cNvCxnSpPr/>
          <p:nvPr/>
        </p:nvCxnSpPr>
        <p:spPr>
          <a:xfrm>
            <a:off x="157300" y="738625"/>
            <a:ext cx="5289000" cy="72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4"/>
          <p:cNvPicPr preferRelativeResize="0"/>
          <p:nvPr/>
        </p:nvPicPr>
        <p:blipFill>
          <a:blip r:embed="rId3">
            <a:alphaModFix/>
          </a:blip>
          <a:stretch>
            <a:fillRect/>
          </a:stretch>
        </p:blipFill>
        <p:spPr>
          <a:xfrm>
            <a:off x="1241300" y="699275"/>
            <a:ext cx="6680750" cy="4263800"/>
          </a:xfrm>
          <a:prstGeom prst="rect">
            <a:avLst/>
          </a:prstGeom>
          <a:noFill/>
          <a:ln>
            <a:noFill/>
          </a:ln>
        </p:spPr>
      </p:pic>
      <p:sp>
        <p:nvSpPr>
          <p:cNvPr id="102" name="Google Shape;102;p14"/>
          <p:cNvSpPr txBox="1"/>
          <p:nvPr/>
        </p:nvSpPr>
        <p:spPr>
          <a:xfrm>
            <a:off x="157275" y="83250"/>
            <a:ext cx="88488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600" b="1">
                <a:solidFill>
                  <a:srgbClr val="002D73"/>
                </a:solidFill>
              </a:rPr>
              <a:t>The Size of Wind Turbines</a:t>
            </a:r>
            <a:endParaRPr sz="3600" b="1">
              <a:solidFill>
                <a:srgbClr val="002D73"/>
              </a:solidFill>
            </a:endParaRPr>
          </a:p>
        </p:txBody>
      </p:sp>
      <p:cxnSp>
        <p:nvCxnSpPr>
          <p:cNvPr id="103" name="Google Shape;103;p14"/>
          <p:cNvCxnSpPr/>
          <p:nvPr/>
        </p:nvCxnSpPr>
        <p:spPr>
          <a:xfrm>
            <a:off x="157275" y="766650"/>
            <a:ext cx="5289000" cy="72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76449" y="165650"/>
            <a:ext cx="8761800" cy="824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a:t>Types of Wind Turbines</a:t>
            </a:r>
            <a:endParaRPr sz="3600"/>
          </a:p>
        </p:txBody>
      </p:sp>
      <p:cxnSp>
        <p:nvCxnSpPr>
          <p:cNvPr id="109" name="Google Shape;109;p15"/>
          <p:cNvCxnSpPr/>
          <p:nvPr/>
        </p:nvCxnSpPr>
        <p:spPr>
          <a:xfrm>
            <a:off x="152400" y="854025"/>
            <a:ext cx="5289000" cy="7200"/>
          </a:xfrm>
          <a:prstGeom prst="straightConnector1">
            <a:avLst/>
          </a:prstGeom>
          <a:noFill/>
          <a:ln w="9525" cap="flat" cmpd="sng">
            <a:solidFill>
              <a:srgbClr val="FFC000"/>
            </a:solidFill>
            <a:prstDash val="solid"/>
            <a:round/>
            <a:headEnd type="none" w="sm" len="sm"/>
            <a:tailEnd type="none" w="sm" len="sm"/>
          </a:ln>
        </p:spPr>
      </p:cxnSp>
      <p:pic>
        <p:nvPicPr>
          <p:cNvPr id="110" name="Google Shape;110;p15"/>
          <p:cNvPicPr preferRelativeResize="0"/>
          <p:nvPr/>
        </p:nvPicPr>
        <p:blipFill>
          <a:blip r:embed="rId3">
            <a:alphaModFix/>
          </a:blip>
          <a:stretch>
            <a:fillRect/>
          </a:stretch>
        </p:blipFill>
        <p:spPr>
          <a:xfrm>
            <a:off x="588825" y="990050"/>
            <a:ext cx="8081249" cy="371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sz="3600"/>
              <a:t>Why Things Float or Sink? </a:t>
            </a:r>
            <a:endParaRPr sz="3600">
              <a:latin typeface="Proxima Nova"/>
              <a:ea typeface="Proxima Nova"/>
              <a:cs typeface="Proxima Nova"/>
              <a:sym typeface="Proxima Nova"/>
            </a:endParaRPr>
          </a:p>
        </p:txBody>
      </p:sp>
      <p:pic>
        <p:nvPicPr>
          <p:cNvPr id="116" name="Google Shape;116;p16" title="BE-ObjectsFloat.mp4">
            <a:hlinkClick r:id="rId3"/>
          </p:cNvPr>
          <p:cNvPicPr preferRelativeResize="0"/>
          <p:nvPr/>
        </p:nvPicPr>
        <p:blipFill>
          <a:blip r:embed="rId4">
            <a:alphaModFix/>
          </a:blip>
          <a:stretch>
            <a:fillRect/>
          </a:stretch>
        </p:blipFill>
        <p:spPr>
          <a:xfrm>
            <a:off x="1842325" y="1062750"/>
            <a:ext cx="4990276" cy="3742700"/>
          </a:xfrm>
          <a:prstGeom prst="rect">
            <a:avLst/>
          </a:prstGeom>
          <a:noFill/>
          <a:ln>
            <a:noFill/>
          </a:ln>
        </p:spPr>
      </p:pic>
      <p:cxnSp>
        <p:nvCxnSpPr>
          <p:cNvPr id="117" name="Google Shape;117;p16"/>
          <p:cNvCxnSpPr/>
          <p:nvPr/>
        </p:nvCxnSpPr>
        <p:spPr>
          <a:xfrm>
            <a:off x="148175" y="863150"/>
            <a:ext cx="5289000" cy="72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199499" y="165650"/>
            <a:ext cx="8761800" cy="824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a:t>What is Neutral Buoyancy?  </a:t>
            </a:r>
            <a:endParaRPr sz="3600"/>
          </a:p>
        </p:txBody>
      </p:sp>
      <p:cxnSp>
        <p:nvCxnSpPr>
          <p:cNvPr id="123" name="Google Shape;123;p17"/>
          <p:cNvCxnSpPr/>
          <p:nvPr/>
        </p:nvCxnSpPr>
        <p:spPr>
          <a:xfrm>
            <a:off x="148175" y="886900"/>
            <a:ext cx="5289000" cy="7200"/>
          </a:xfrm>
          <a:prstGeom prst="straightConnector1">
            <a:avLst/>
          </a:prstGeom>
          <a:noFill/>
          <a:ln w="9525" cap="flat" cmpd="sng">
            <a:solidFill>
              <a:srgbClr val="FFC000"/>
            </a:solidFill>
            <a:prstDash val="solid"/>
            <a:round/>
            <a:headEnd type="none" w="sm" len="sm"/>
            <a:tailEnd type="none" w="sm" len="sm"/>
          </a:ln>
        </p:spPr>
      </p:cxnSp>
      <p:pic>
        <p:nvPicPr>
          <p:cNvPr id="124" name="Google Shape;124;p17" title="BillNye-neutralbuoyancy.mp4">
            <a:hlinkClick r:id="rId3"/>
          </p:cNvPr>
          <p:cNvPicPr preferRelativeResize="0"/>
          <p:nvPr/>
        </p:nvPicPr>
        <p:blipFill>
          <a:blip r:embed="rId4">
            <a:alphaModFix/>
          </a:blip>
          <a:stretch>
            <a:fillRect/>
          </a:stretch>
        </p:blipFill>
        <p:spPr>
          <a:xfrm>
            <a:off x="2112225" y="1023450"/>
            <a:ext cx="4936350" cy="370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199499" y="165650"/>
            <a:ext cx="8761800" cy="824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a:t>Buoyancy &amp; Center of Gravity Demonstration </a:t>
            </a:r>
            <a:endParaRPr sz="3000"/>
          </a:p>
        </p:txBody>
      </p:sp>
      <p:cxnSp>
        <p:nvCxnSpPr>
          <p:cNvPr id="130" name="Google Shape;130;p18"/>
          <p:cNvCxnSpPr/>
          <p:nvPr/>
        </p:nvCxnSpPr>
        <p:spPr>
          <a:xfrm>
            <a:off x="148175" y="886900"/>
            <a:ext cx="5289000" cy="7200"/>
          </a:xfrm>
          <a:prstGeom prst="straightConnector1">
            <a:avLst/>
          </a:prstGeom>
          <a:noFill/>
          <a:ln w="9525" cap="flat" cmpd="sng">
            <a:solidFill>
              <a:srgbClr val="FFC000"/>
            </a:solidFill>
            <a:prstDash val="solid"/>
            <a:round/>
            <a:headEnd type="none" w="sm" len="sm"/>
            <a:tailEnd type="none" w="sm" len="sm"/>
          </a:ln>
        </p:spPr>
      </p:cxnSp>
      <p:pic>
        <p:nvPicPr>
          <p:cNvPr id="131" name="Google Shape;131;p18"/>
          <p:cNvPicPr preferRelativeResize="0"/>
          <p:nvPr/>
        </p:nvPicPr>
        <p:blipFill>
          <a:blip r:embed="rId3">
            <a:alphaModFix/>
          </a:blip>
          <a:stretch>
            <a:fillRect/>
          </a:stretch>
        </p:blipFill>
        <p:spPr>
          <a:xfrm>
            <a:off x="3674375" y="976800"/>
            <a:ext cx="5317222" cy="3785405"/>
          </a:xfrm>
          <a:prstGeom prst="rect">
            <a:avLst/>
          </a:prstGeom>
          <a:noFill/>
          <a:ln>
            <a:noFill/>
          </a:ln>
        </p:spPr>
      </p:pic>
      <p:pic>
        <p:nvPicPr>
          <p:cNvPr id="132" name="Google Shape;132;p18"/>
          <p:cNvPicPr preferRelativeResize="0"/>
          <p:nvPr/>
        </p:nvPicPr>
        <p:blipFill>
          <a:blip r:embed="rId4">
            <a:alphaModFix/>
          </a:blip>
          <a:stretch>
            <a:fillRect/>
          </a:stretch>
        </p:blipFill>
        <p:spPr>
          <a:xfrm>
            <a:off x="459800" y="1076500"/>
            <a:ext cx="2731075" cy="3617874"/>
          </a:xfrm>
          <a:prstGeom prst="rect">
            <a:avLst/>
          </a:prstGeom>
          <a:noFill/>
          <a:ln>
            <a:noFill/>
          </a:ln>
        </p:spPr>
      </p:pic>
    </p:spTree>
  </p:cSld>
  <p:clrMapOvr>
    <a:masterClrMapping/>
  </p:clrMapOvr>
</p:sld>
</file>

<file path=ppt/theme/theme1.xml><?xml version="1.0" encoding="utf-8"?>
<a:theme xmlns:a="http://schemas.openxmlformats.org/drawingml/2006/main" name="WhyMaker and NYPA_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2674</Words>
  <Application>Microsoft Office PowerPoint</Application>
  <PresentationFormat>On-screen Show (16:9)</PresentationFormat>
  <Paragraphs>161</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Proxima Nova</vt:lpstr>
      <vt:lpstr>Arial</vt:lpstr>
      <vt:lpstr>Raleway</vt:lpstr>
      <vt:lpstr>Calibri</vt:lpstr>
      <vt:lpstr>Merriweather Sans</vt:lpstr>
      <vt:lpstr>WhyMaker and NYPA_Template</vt:lpstr>
      <vt:lpstr>Floating Offshore Wind Turbines </vt:lpstr>
      <vt:lpstr>Who and What is  New York Power Authority?</vt:lpstr>
      <vt:lpstr>PowerPoint Presentation</vt:lpstr>
      <vt:lpstr>How Does Wind Energy Work? </vt:lpstr>
      <vt:lpstr>PowerPoint Presentation</vt:lpstr>
      <vt:lpstr>Types of Wind Turbines</vt:lpstr>
      <vt:lpstr>Why Things Float or Sink? </vt:lpstr>
      <vt:lpstr>What is Neutral Buoyancy?  </vt:lpstr>
      <vt:lpstr>Buoyancy &amp; Center of Gravity Demonstration </vt:lpstr>
      <vt:lpstr>Structural Engineers, it is your turn! </vt:lpstr>
      <vt:lpstr>Reflect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Floating Offshore Wind Turbines </dc:title>
  <cp:lastModifiedBy>Tyler, Tianna</cp:lastModifiedBy>
  <cp:revision>1</cp:revision>
  <dcterms:modified xsi:type="dcterms:W3CDTF">2023-02-07T16:36:33Z</dcterms:modified>
</cp:coreProperties>
</file>